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28"/>
  </p:notesMasterIdLst>
  <p:handoutMasterIdLst>
    <p:handoutMasterId r:id="rId29"/>
  </p:handoutMasterIdLst>
  <p:sldIdLst>
    <p:sldId id="270" r:id="rId2"/>
    <p:sldId id="782" r:id="rId3"/>
    <p:sldId id="778" r:id="rId4"/>
    <p:sldId id="777" r:id="rId5"/>
    <p:sldId id="754" r:id="rId6"/>
    <p:sldId id="755" r:id="rId7"/>
    <p:sldId id="756" r:id="rId8"/>
    <p:sldId id="758" r:id="rId9"/>
    <p:sldId id="759" r:id="rId10"/>
    <p:sldId id="760" r:id="rId11"/>
    <p:sldId id="762" r:id="rId12"/>
    <p:sldId id="763" r:id="rId13"/>
    <p:sldId id="764" r:id="rId14"/>
    <p:sldId id="765" r:id="rId15"/>
    <p:sldId id="766" r:id="rId16"/>
    <p:sldId id="767" r:id="rId17"/>
    <p:sldId id="768" r:id="rId18"/>
    <p:sldId id="770" r:id="rId19"/>
    <p:sldId id="771" r:id="rId20"/>
    <p:sldId id="772" r:id="rId21"/>
    <p:sldId id="775" r:id="rId22"/>
    <p:sldId id="776" r:id="rId23"/>
    <p:sldId id="773" r:id="rId24"/>
    <p:sldId id="779" r:id="rId25"/>
    <p:sldId id="780" r:id="rId26"/>
    <p:sldId id="269" r:id="rId27"/>
  </p:sldIdLst>
  <p:sldSz cx="9144000" cy="6858000" type="screen4x3"/>
  <p:notesSz cx="6858000" cy="9144000"/>
  <p:defaultTextStyle>
    <a:defPPr>
      <a:defRPr lang="en-US"/>
    </a:defPPr>
    <a:lvl1pPr algn="ctr" rtl="0" fontAlgn="base">
      <a:lnSpc>
        <a:spcPct val="90000"/>
      </a:lnSpc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2800" kern="1200">
        <a:solidFill>
          <a:srgbClr val="AD3976"/>
        </a:solidFill>
        <a:latin typeface="华文楷体" pitchFamily="2" charset="-122"/>
        <a:ea typeface="华文楷体" pitchFamily="2" charset="-122"/>
        <a:cs typeface="+mn-cs"/>
      </a:defRPr>
    </a:lvl1pPr>
    <a:lvl2pPr marL="457200" algn="ctr" rtl="0" fontAlgn="base">
      <a:lnSpc>
        <a:spcPct val="90000"/>
      </a:lnSpc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2800" kern="1200">
        <a:solidFill>
          <a:srgbClr val="AD3976"/>
        </a:solidFill>
        <a:latin typeface="华文楷体" pitchFamily="2" charset="-122"/>
        <a:ea typeface="华文楷体" pitchFamily="2" charset="-122"/>
        <a:cs typeface="+mn-cs"/>
      </a:defRPr>
    </a:lvl2pPr>
    <a:lvl3pPr marL="914400" algn="ctr" rtl="0" fontAlgn="base">
      <a:lnSpc>
        <a:spcPct val="90000"/>
      </a:lnSpc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2800" kern="1200">
        <a:solidFill>
          <a:srgbClr val="AD3976"/>
        </a:solidFill>
        <a:latin typeface="华文楷体" pitchFamily="2" charset="-122"/>
        <a:ea typeface="华文楷体" pitchFamily="2" charset="-122"/>
        <a:cs typeface="+mn-cs"/>
      </a:defRPr>
    </a:lvl3pPr>
    <a:lvl4pPr marL="1371600" algn="ctr" rtl="0" fontAlgn="base">
      <a:lnSpc>
        <a:spcPct val="90000"/>
      </a:lnSpc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2800" kern="1200">
        <a:solidFill>
          <a:srgbClr val="AD3976"/>
        </a:solidFill>
        <a:latin typeface="华文楷体" pitchFamily="2" charset="-122"/>
        <a:ea typeface="华文楷体" pitchFamily="2" charset="-122"/>
        <a:cs typeface="+mn-cs"/>
      </a:defRPr>
    </a:lvl4pPr>
    <a:lvl5pPr marL="1828800" algn="ctr" rtl="0" fontAlgn="base">
      <a:lnSpc>
        <a:spcPct val="90000"/>
      </a:lnSpc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2800" kern="1200">
        <a:solidFill>
          <a:srgbClr val="AD3976"/>
        </a:solidFill>
        <a:latin typeface="华文楷体" pitchFamily="2" charset="-122"/>
        <a:ea typeface="华文楷体" pitchFamily="2" charset="-122"/>
        <a:cs typeface="+mn-cs"/>
      </a:defRPr>
    </a:lvl5pPr>
    <a:lvl6pPr marL="2286000" algn="l" defTabSz="914400" rtl="0" eaLnBrk="1" latinLnBrk="0" hangingPunct="1">
      <a:defRPr sz="2800" kern="1200">
        <a:solidFill>
          <a:srgbClr val="AD3976"/>
        </a:solidFill>
        <a:latin typeface="华文楷体" pitchFamily="2" charset="-122"/>
        <a:ea typeface="华文楷体" pitchFamily="2" charset="-122"/>
        <a:cs typeface="+mn-cs"/>
      </a:defRPr>
    </a:lvl6pPr>
    <a:lvl7pPr marL="2743200" algn="l" defTabSz="914400" rtl="0" eaLnBrk="1" latinLnBrk="0" hangingPunct="1">
      <a:defRPr sz="2800" kern="1200">
        <a:solidFill>
          <a:srgbClr val="AD3976"/>
        </a:solidFill>
        <a:latin typeface="华文楷体" pitchFamily="2" charset="-122"/>
        <a:ea typeface="华文楷体" pitchFamily="2" charset="-122"/>
        <a:cs typeface="+mn-cs"/>
      </a:defRPr>
    </a:lvl7pPr>
    <a:lvl8pPr marL="3200400" algn="l" defTabSz="914400" rtl="0" eaLnBrk="1" latinLnBrk="0" hangingPunct="1">
      <a:defRPr sz="2800" kern="1200">
        <a:solidFill>
          <a:srgbClr val="AD3976"/>
        </a:solidFill>
        <a:latin typeface="华文楷体" pitchFamily="2" charset="-122"/>
        <a:ea typeface="华文楷体" pitchFamily="2" charset="-122"/>
        <a:cs typeface="+mn-cs"/>
      </a:defRPr>
    </a:lvl8pPr>
    <a:lvl9pPr marL="3657600" algn="l" defTabSz="914400" rtl="0" eaLnBrk="1" latinLnBrk="0" hangingPunct="1">
      <a:defRPr sz="2800" kern="1200">
        <a:solidFill>
          <a:srgbClr val="AD3976"/>
        </a:solidFill>
        <a:latin typeface="华文楷体" pitchFamily="2" charset="-122"/>
        <a:ea typeface="华文楷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F5F"/>
    <a:srgbClr val="FF0066"/>
    <a:srgbClr val="AD3976"/>
    <a:srgbClr val="772B48"/>
    <a:srgbClr val="006666"/>
    <a:srgbClr val="5932D6"/>
    <a:srgbClr val="2D7224"/>
    <a:srgbClr val="1A8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422" autoAdjust="0"/>
    <p:restoredTop sz="95775" autoAdjust="0"/>
  </p:normalViewPr>
  <p:slideViewPr>
    <p:cSldViewPr>
      <p:cViewPr>
        <p:scale>
          <a:sx n="75" d="100"/>
          <a:sy n="75" d="100"/>
        </p:scale>
        <p:origin x="-36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fld id="{A2949176-48BC-44D8-8E2A-D8FFC012A62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0937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r>
              <a:rPr lang="en-US" altLang="zh-CN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24999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 smtClean="0"/>
              <a:t>1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72728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计算机网络技术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湖北信息工程学校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62F0-7268-469F-86BF-37E59A7E9B53}" type="slidenum">
              <a:rPr lang="en-US" altLang="zh-CN" smtClean="0"/>
              <a:pPr/>
              <a:t>‹#›</a:t>
            </a:fld>
            <a:endParaRPr lang="en-US" altLang="ko-K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计算机网络技术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湖北信息工程学校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PPT 4-</a:t>
            </a:r>
            <a:fld id="{B89F0271-C27C-4C28-BCDF-9C0CBB4EB485}" type="slidenum">
              <a:rPr lang="en-US" altLang="zh-CN" smtClean="0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计算机网络技术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湖北信息工程学校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PPT 4-</a:t>
            </a:r>
            <a:fld id="{16895494-211C-4D6B-89B1-DBAABD117C7F}" type="slidenum">
              <a:rPr lang="en-US" altLang="zh-CN" smtClean="0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0" y="2819400"/>
            <a:ext cx="9144000" cy="669925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en-US" altLang="ko-KR" noProof="0" smtClean="0"/>
              <a:t>Click to edit Master title style</a:t>
            </a:r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553200"/>
            <a:ext cx="2133600" cy="1524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52400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52400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BFED7C90-E762-47D0-BC11-DABAAB1ACFB8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计算机网络技术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湖北信息工程学校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83EF-33C1-4350-AD1D-428FA279D410}" type="slidenum">
              <a:rPr lang="en-US" altLang="zh-CN" smtClean="0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计算机网络技术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湖北信息工程学校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62F0-7268-469F-86BF-37E59A7E9B53}" type="slidenum">
              <a:rPr lang="en-US" altLang="zh-CN" smtClean="0"/>
              <a:pPr/>
              <a:t>‹#›</a:t>
            </a:fld>
            <a:endParaRPr lang="en-US" altLang="ko-K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计算机网络技术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湖北信息工程学校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PPT 4-</a:t>
            </a:r>
            <a:fld id="{64E36B8E-79BD-45DF-844E-82B47CD08E49}" type="slidenum">
              <a:rPr lang="en-US" altLang="zh-CN" smtClean="0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计算机网络技术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沈阳理工大学应用技术学院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PPT 4-</a:t>
            </a:r>
            <a:fld id="{EFC0C25A-841B-439B-B3D3-AF7C7D5FAFF8}" type="slidenum">
              <a:rPr lang="en-US" altLang="zh-CN" smtClean="0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计算机网络技术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沈阳理工大学应用技术学院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PPT 4-</a:t>
            </a:r>
            <a:fld id="{03059FF0-C9A4-412B-BC70-1AB8D872497E}" type="slidenum">
              <a:rPr lang="en-US" altLang="zh-CN" smtClean="0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计算机网络技术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湖北信息工程学校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B48D-51A2-477C-A8DC-445A0DD3F96E}" type="slidenum">
              <a:rPr lang="en-US" altLang="zh-CN" smtClean="0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计算机网络技术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湖北信息工程学校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PPT 4-</a:t>
            </a:r>
            <a:fld id="{86B91184-5F41-4BEA-A3FA-32F6EE16FE5E}" type="slidenum">
              <a:rPr lang="en-US" altLang="zh-CN" smtClean="0"/>
              <a:pPr/>
              <a:t>‹#›</a:t>
            </a:fld>
            <a:endParaRPr lang="en-US" altLang="ko-KR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计算机网络技术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沈阳理工大学应用技术学院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PPT 4-</a:t>
            </a:r>
            <a:fld id="{40054AC6-131C-45DF-966D-A454B2BF9BA4}" type="slidenum">
              <a:rPr lang="en-US" altLang="zh-CN" smtClean="0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5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计算机网络技术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湖北信息工程学校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F62F0-7268-469F-86BF-37E59A7E9B53}" type="slidenum">
              <a:rPr lang="en-US" altLang="zh-CN" smtClean="0"/>
              <a:pPr/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ransition spd="med">
    <p:wedge/>
  </p:transition>
  <p:timing>
    <p:tnLst>
      <p:par>
        <p:cTn id="1" dur="indefinite" restart="never" nodeType="tmRoot"/>
      </p:par>
    </p:tnLst>
  </p:timing>
  <p:hf hd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12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11" Type="http://schemas.openxmlformats.org/officeDocument/2006/relationships/image" Target="../media/image8.png"/><Relationship Id="rId5" Type="http://schemas.openxmlformats.org/officeDocument/2006/relationships/slide" Target="slide23.xml"/><Relationship Id="rId10" Type="http://schemas.openxmlformats.org/officeDocument/2006/relationships/image" Target="../media/image7.png"/><Relationship Id="rId4" Type="http://schemas.openxmlformats.org/officeDocument/2006/relationships/slide" Target="slide6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2636912"/>
            <a:ext cx="8153400" cy="936103"/>
          </a:xfrm>
        </p:spPr>
        <p:txBody>
          <a:bodyPr>
            <a:normAutofit fontScale="90000"/>
          </a:bodyPr>
          <a:lstStyle/>
          <a:p>
            <a:r>
              <a:rPr lang="zh-CN" altLang="en-US" sz="6000" dirty="0" smtClean="0">
                <a:latin typeface="Times New Roman" pitchFamily="18" charset="0"/>
                <a:ea typeface="隶书" pitchFamily="49" charset="-122"/>
              </a:rPr>
              <a:t>网络传输介质</a:t>
            </a:r>
            <a:r>
              <a:rPr lang="en-US" altLang="zh-CN" sz="6000" dirty="0" smtClean="0">
                <a:latin typeface="Times New Roman" pitchFamily="18" charset="0"/>
                <a:ea typeface="隶书" pitchFamily="49" charset="-122"/>
              </a:rPr>
              <a:t> </a:t>
            </a:r>
            <a:endParaRPr lang="en-US" altLang="zh-CN" sz="6000" dirty="0">
              <a:latin typeface="Times New Roman" pitchFamily="18" charset="0"/>
              <a:ea typeface="隶书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9160" y="6377869"/>
            <a:ext cx="301520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讲授：汪友宏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idx="1"/>
          </p:nvPr>
        </p:nvSpPr>
        <p:spPr>
          <a:xfrm>
            <a:off x="1331640" y="4365104"/>
            <a:ext cx="7508875" cy="1508348"/>
          </a:xfrm>
        </p:spPr>
        <p:txBody>
          <a:bodyPr/>
          <a:lstStyle/>
          <a:p>
            <a:pPr>
              <a:buNone/>
            </a:pPr>
            <a:r>
              <a:rPr lang="en-US" altLang="zh-CN" sz="2800" dirty="0" smtClean="0">
                <a:solidFill>
                  <a:srgbClr val="006666"/>
                </a:solidFill>
              </a:rPr>
              <a:t>7</a:t>
            </a:r>
            <a:r>
              <a:rPr lang="zh-CN" altLang="en-US" sz="2800" dirty="0" smtClean="0">
                <a:solidFill>
                  <a:srgbClr val="006666"/>
                </a:solidFill>
              </a:rPr>
              <a:t>类</a:t>
            </a:r>
            <a:r>
              <a:rPr lang="zh-CN" altLang="en-US" sz="2800" dirty="0">
                <a:solidFill>
                  <a:srgbClr val="006666"/>
                </a:solidFill>
              </a:rPr>
              <a:t>双绞线</a:t>
            </a:r>
            <a:r>
              <a:rPr lang="zh-CN" altLang="en-US" sz="2800" dirty="0" smtClean="0">
                <a:solidFill>
                  <a:srgbClr val="006666"/>
                </a:solidFill>
              </a:rPr>
              <a:t>带宽</a:t>
            </a:r>
            <a:r>
              <a:rPr lang="zh-CN" altLang="en-US" sz="2800" dirty="0">
                <a:solidFill>
                  <a:srgbClr val="006666"/>
                </a:solidFill>
              </a:rPr>
              <a:t>可以高达</a:t>
            </a:r>
            <a:r>
              <a:rPr lang="en-US" altLang="zh-CN" sz="2800" dirty="0">
                <a:solidFill>
                  <a:srgbClr val="006666"/>
                </a:solidFill>
              </a:rPr>
              <a:t>600MHz</a:t>
            </a:r>
            <a:r>
              <a:rPr lang="zh-CN" altLang="en-US" sz="2800" dirty="0">
                <a:solidFill>
                  <a:srgbClr val="006666"/>
                </a:solidFill>
              </a:rPr>
              <a:t>。</a:t>
            </a:r>
          </a:p>
          <a:p>
            <a:pPr>
              <a:buFont typeface="Wingdings" pitchFamily="2" charset="2"/>
              <a:buNone/>
            </a:pPr>
            <a:endParaRPr lang="zh-CN" altLang="en-US" sz="2800" dirty="0">
              <a:solidFill>
                <a:srgbClr val="006666"/>
              </a:solidFill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计算机网络技术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湖北信息工程学校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7AE9-60BD-4017-9FA0-EE72F8EFB93D}" type="slidenum">
              <a:rPr lang="en-US" altLang="zh-CN" smtClean="0"/>
              <a:pPr/>
              <a:t>10</a:t>
            </a:fld>
            <a:endParaRPr lang="en-US" altLang="ko-KR" dirty="0"/>
          </a:p>
        </p:txBody>
      </p:sp>
      <p:sp>
        <p:nvSpPr>
          <p:cNvPr id="683011" name="Rectangle 3"/>
          <p:cNvSpPr>
            <a:spLocks noChangeArrowheads="1"/>
          </p:cNvSpPr>
          <p:nvPr/>
        </p:nvSpPr>
        <p:spPr bwMode="auto">
          <a:xfrm>
            <a:off x="179388" y="1409700"/>
            <a:ext cx="338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>
              <a:lnSpc>
                <a:spcPct val="100000"/>
              </a:lnSpc>
              <a:buClr>
                <a:schemeClr val="tx2"/>
              </a:buClr>
              <a:buSzPct val="75000"/>
              <a:buFont typeface="Wingdings" pitchFamily="2" charset="2"/>
              <a:buBlip>
                <a:blip r:embed="rId3"/>
              </a:buBlip>
            </a:pPr>
            <a:r>
              <a:rPr lang="zh-CN" altLang="en-US" sz="3200" b="1"/>
              <a:t>  </a:t>
            </a:r>
            <a:r>
              <a:rPr lang="en-US" altLang="en-US" sz="3200" b="1"/>
              <a:t>6类双绞线</a:t>
            </a:r>
            <a:endParaRPr lang="zh-CN" altLang="en-US" sz="3200" b="1"/>
          </a:p>
        </p:txBody>
      </p:sp>
      <p:sp>
        <p:nvSpPr>
          <p:cNvPr id="683012" name="Rectangle 4"/>
          <p:cNvSpPr>
            <a:spLocks noChangeArrowheads="1"/>
          </p:cNvSpPr>
          <p:nvPr/>
        </p:nvSpPr>
        <p:spPr bwMode="auto">
          <a:xfrm>
            <a:off x="250825" y="3573463"/>
            <a:ext cx="3384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>
              <a:lnSpc>
                <a:spcPct val="100000"/>
              </a:lnSpc>
              <a:buClr>
                <a:schemeClr val="tx2"/>
              </a:buClr>
              <a:buSzPct val="75000"/>
              <a:buFont typeface="Wingdings" pitchFamily="2" charset="2"/>
              <a:buBlip>
                <a:blip r:embed="rId3"/>
              </a:buBlip>
            </a:pPr>
            <a:r>
              <a:rPr lang="zh-CN" altLang="en-US" sz="3200" b="1" dirty="0"/>
              <a:t> </a:t>
            </a:r>
            <a:r>
              <a:rPr lang="en-US" altLang="zh-CN" sz="3200" b="1" dirty="0" smtClean="0"/>
              <a:t>7</a:t>
            </a:r>
            <a:r>
              <a:rPr lang="en-US" altLang="en-US" sz="3200" b="1" dirty="0" smtClean="0"/>
              <a:t>类双绞线</a:t>
            </a:r>
            <a:endParaRPr lang="zh-CN" altLang="en-US" sz="3200" b="1" dirty="0"/>
          </a:p>
        </p:txBody>
      </p:sp>
      <p:sp>
        <p:nvSpPr>
          <p:cNvPr id="683013" name="Rectangle 5"/>
          <p:cNvSpPr>
            <a:spLocks noChangeArrowheads="1"/>
          </p:cNvSpPr>
          <p:nvPr/>
        </p:nvSpPr>
        <p:spPr bwMode="auto">
          <a:xfrm>
            <a:off x="1065213" y="2181225"/>
            <a:ext cx="735965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lnSpc>
                <a:spcPct val="100000"/>
              </a:lnSpc>
            </a:pPr>
            <a:r>
              <a:rPr lang="en-US" altLang="zh-CN" b="1" dirty="0">
                <a:solidFill>
                  <a:srgbClr val="006666"/>
                </a:solidFill>
              </a:rPr>
              <a:t>6</a:t>
            </a:r>
            <a:r>
              <a:rPr lang="zh-CN" altLang="en-US" b="1" dirty="0">
                <a:solidFill>
                  <a:srgbClr val="006666"/>
                </a:solidFill>
              </a:rPr>
              <a:t>类双绞线的最高频率为</a:t>
            </a:r>
            <a:r>
              <a:rPr lang="en-US" altLang="zh-CN" b="1" dirty="0">
                <a:solidFill>
                  <a:srgbClr val="006666"/>
                </a:solidFill>
              </a:rPr>
              <a:t>200MHz</a:t>
            </a:r>
            <a:r>
              <a:rPr lang="zh-CN" altLang="en-US" b="1" dirty="0">
                <a:solidFill>
                  <a:srgbClr val="006666"/>
                </a:solidFill>
              </a:rPr>
              <a:t>频率，  连接</a:t>
            </a:r>
          </a:p>
          <a:p>
            <a:pPr marL="342900" indent="-342900" algn="l">
              <a:lnSpc>
                <a:spcPct val="100000"/>
              </a:lnSpc>
            </a:pPr>
            <a:r>
              <a:rPr lang="zh-CN" altLang="en-US" b="1" dirty="0">
                <a:solidFill>
                  <a:srgbClr val="006666"/>
                </a:solidFill>
              </a:rPr>
              <a:t>千兆以太网时连接距离可以达到标准的</a:t>
            </a:r>
            <a:r>
              <a:rPr lang="en-US" altLang="zh-CN" b="1" dirty="0">
                <a:solidFill>
                  <a:srgbClr val="006666"/>
                </a:solidFill>
              </a:rPr>
              <a:t>100m</a:t>
            </a:r>
            <a:r>
              <a:rPr lang="zh-CN" altLang="en-US" b="1" dirty="0">
                <a:solidFill>
                  <a:srgbClr val="006666"/>
                </a:solidFill>
              </a:rPr>
              <a:t>。</a:t>
            </a:r>
            <a:endParaRPr lang="en-US" altLang="zh-CN" b="1" dirty="0">
              <a:solidFill>
                <a:srgbClr val="006666"/>
              </a:solidFill>
            </a:endParaRPr>
          </a:p>
        </p:txBody>
      </p:sp>
      <p:sp>
        <p:nvSpPr>
          <p:cNvPr id="683014" name="Rectangle 6"/>
          <p:cNvSpPr>
            <a:spLocks noChangeArrowheads="1"/>
          </p:cNvSpPr>
          <p:nvPr/>
        </p:nvSpPr>
        <p:spPr bwMode="white">
          <a:xfrm>
            <a:off x="250825" y="332656"/>
            <a:ext cx="7848600" cy="82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algn="l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</a:rPr>
              <a:t>   </a:t>
            </a:r>
            <a:r>
              <a:rPr lang="zh-CN" altLang="en-US" sz="40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传输介质</a:t>
            </a:r>
            <a:r>
              <a:rPr lang="en-US" altLang="zh-CN" sz="3600" b="1" dirty="0">
                <a:solidFill>
                  <a:prstClr val="black"/>
                </a:solidFill>
                <a:latin typeface="隶书" pitchFamily="49" charset="-122"/>
                <a:ea typeface="隶书" pitchFamily="49" charset="-122"/>
              </a:rPr>
              <a:t>—</a:t>
            </a:r>
            <a:r>
              <a:rPr lang="zh-CN" altLang="en-US" sz="3600" b="1" dirty="0">
                <a:solidFill>
                  <a:prstClr val="black"/>
                </a:solidFill>
                <a:latin typeface="隶书" pitchFamily="49" charset="-122"/>
                <a:ea typeface="隶书" pitchFamily="49" charset="-122"/>
              </a:rPr>
              <a:t>有线传输介质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zh-CN" altLang="en-US" sz="40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" name="动作按钮: 第一张 9">
            <a:hlinkClick r:id="rId4" action="ppaction://hlinksldjump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计算机网络技术</a:t>
            </a:r>
          </a:p>
        </p:txBody>
      </p:sp>
      <p:sp>
        <p:nvSpPr>
          <p:cNvPr id="13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湖北信息工程学校</a:t>
            </a:r>
          </a:p>
        </p:txBody>
      </p:sp>
      <p:sp>
        <p:nvSpPr>
          <p:cNvPr id="13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276F-9588-4B61-BF59-5D3D10A38347}" type="slidenum">
              <a:rPr lang="en-US" altLang="zh-CN" smtClean="0"/>
              <a:pPr/>
              <a:t>11</a:t>
            </a:fld>
            <a:endParaRPr lang="en-US" altLang="ko-KR" dirty="0"/>
          </a:p>
        </p:txBody>
      </p:sp>
      <p:sp>
        <p:nvSpPr>
          <p:cNvPr id="685058" name="Rectangle 2"/>
          <p:cNvSpPr>
            <a:spLocks noChangeArrowheads="1"/>
          </p:cNvSpPr>
          <p:nvPr/>
        </p:nvSpPr>
        <p:spPr bwMode="auto">
          <a:xfrm>
            <a:off x="395288" y="1265238"/>
            <a:ext cx="3898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lnSpc>
                <a:spcPct val="100000"/>
              </a:lnSpc>
              <a:buFont typeface="Wingdings" pitchFamily="2" charset="2"/>
              <a:buChar char="v"/>
            </a:pPr>
            <a:r>
              <a:rPr lang="zh-CN" altLang="en-US" sz="3200" b="1">
                <a:solidFill>
                  <a:schemeClr val="tx1"/>
                </a:solidFill>
              </a:rPr>
              <a:t> 双绞线的连接标准</a:t>
            </a:r>
          </a:p>
        </p:txBody>
      </p:sp>
      <p:sp>
        <p:nvSpPr>
          <p:cNvPr id="685059" name="Rectangle 3"/>
          <p:cNvSpPr>
            <a:spLocks noChangeArrowheads="1"/>
          </p:cNvSpPr>
          <p:nvPr/>
        </p:nvSpPr>
        <p:spPr bwMode="auto">
          <a:xfrm>
            <a:off x="900113" y="1892300"/>
            <a:ext cx="7310437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lnSpc>
                <a:spcPct val="100000"/>
              </a:lnSpc>
            </a:pPr>
            <a:r>
              <a:rPr lang="en-US" altLang="zh-CN" b="1">
                <a:solidFill>
                  <a:srgbClr val="006666"/>
                </a:solidFill>
              </a:rPr>
              <a:t>ANSI/EIA/TIA568《</a:t>
            </a:r>
            <a:r>
              <a:rPr lang="zh-CN" altLang="en-US" b="1">
                <a:solidFill>
                  <a:srgbClr val="006666"/>
                </a:solidFill>
              </a:rPr>
              <a:t>商业大楼电信布线标准</a:t>
            </a:r>
            <a:r>
              <a:rPr lang="en-US" altLang="zh-CN" b="1">
                <a:solidFill>
                  <a:srgbClr val="006666"/>
                </a:solidFill>
              </a:rPr>
              <a:t>》</a:t>
            </a:r>
          </a:p>
          <a:p>
            <a:pPr marL="342900" indent="-342900" algn="l">
              <a:lnSpc>
                <a:spcPct val="100000"/>
              </a:lnSpc>
            </a:pPr>
            <a:r>
              <a:rPr lang="zh-CN" altLang="en-US" b="1">
                <a:solidFill>
                  <a:srgbClr val="006666"/>
                </a:solidFill>
              </a:rPr>
              <a:t>规定了两种双绞线的线序。</a:t>
            </a:r>
          </a:p>
        </p:txBody>
      </p:sp>
      <p:graphicFrame>
        <p:nvGraphicFramePr>
          <p:cNvPr id="685061" name="Group 5"/>
          <p:cNvGraphicFramePr>
            <a:graphicFrameLocks noGrp="1"/>
          </p:cNvGraphicFramePr>
          <p:nvPr/>
        </p:nvGraphicFramePr>
        <p:xfrm>
          <a:off x="1042988" y="3355975"/>
          <a:ext cx="2590800" cy="2532384"/>
        </p:xfrm>
        <a:graphic>
          <a:graphicData uri="http://schemas.openxmlformats.org/drawingml/2006/table">
            <a:tbl>
              <a:tblPr/>
              <a:tblGrid>
                <a:gridCol w="936625"/>
                <a:gridCol w="165417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线对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色彩码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1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itchFamily="2" charset="-122"/>
                        </a:rPr>
                        <a:t>白蓝，蓝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2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itchFamily="2" charset="-122"/>
                        </a:rPr>
                        <a:t>白橙，橙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3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itchFamily="2" charset="-122"/>
                        </a:rPr>
                        <a:t>白绿，绿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4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华文楷体" pitchFamily="2" charset="-122"/>
                        </a:rPr>
                        <a:t>白棕，棕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5081" name="Group 25"/>
          <p:cNvGraphicFramePr>
            <a:graphicFrameLocks noGrp="1"/>
          </p:cNvGraphicFramePr>
          <p:nvPr/>
        </p:nvGraphicFramePr>
        <p:xfrm>
          <a:off x="4132263" y="3355975"/>
          <a:ext cx="457200" cy="2438400"/>
        </p:xfrm>
        <a:graphic>
          <a:graphicData uri="http://schemas.openxmlformats.org/drawingml/2006/table">
            <a:tbl>
              <a:tblPr/>
              <a:tblGrid>
                <a:gridCol w="457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1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2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3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5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6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8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5101" name="Group 45"/>
          <p:cNvGraphicFramePr>
            <a:graphicFrameLocks noGrp="1"/>
          </p:cNvGraphicFramePr>
          <p:nvPr/>
        </p:nvGraphicFramePr>
        <p:xfrm>
          <a:off x="5580063" y="3355975"/>
          <a:ext cx="457200" cy="2438400"/>
        </p:xfrm>
        <a:graphic>
          <a:graphicData uri="http://schemas.openxmlformats.org/drawingml/2006/table">
            <a:tbl>
              <a:tblPr/>
              <a:tblGrid>
                <a:gridCol w="457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2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3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4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5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6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4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8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85121" name="Group 65"/>
          <p:cNvGrpSpPr>
            <a:grpSpLocks/>
          </p:cNvGrpSpPr>
          <p:nvPr/>
        </p:nvGrpSpPr>
        <p:grpSpPr bwMode="auto">
          <a:xfrm>
            <a:off x="4568825" y="3511550"/>
            <a:ext cx="990600" cy="2133600"/>
            <a:chOff x="3120" y="1573"/>
            <a:chExt cx="624" cy="1344"/>
          </a:xfrm>
        </p:grpSpPr>
        <p:sp>
          <p:nvSpPr>
            <p:cNvPr id="685122" name="Line 66"/>
            <p:cNvSpPr>
              <a:spLocks noChangeShapeType="1"/>
            </p:cNvSpPr>
            <p:nvPr/>
          </p:nvSpPr>
          <p:spPr bwMode="auto">
            <a:xfrm>
              <a:off x="3120" y="1573"/>
              <a:ext cx="192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/>
            </a:p>
          </p:txBody>
        </p:sp>
        <p:sp>
          <p:nvSpPr>
            <p:cNvPr id="685123" name="Line 67"/>
            <p:cNvSpPr>
              <a:spLocks noChangeShapeType="1"/>
            </p:cNvSpPr>
            <p:nvPr/>
          </p:nvSpPr>
          <p:spPr bwMode="auto">
            <a:xfrm>
              <a:off x="3552" y="1957"/>
              <a:ext cx="192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/>
            </a:p>
          </p:txBody>
        </p:sp>
        <p:sp>
          <p:nvSpPr>
            <p:cNvPr id="685124" name="Line 68"/>
            <p:cNvSpPr>
              <a:spLocks noChangeShapeType="1"/>
            </p:cNvSpPr>
            <p:nvPr/>
          </p:nvSpPr>
          <p:spPr bwMode="auto">
            <a:xfrm>
              <a:off x="3120" y="1765"/>
              <a:ext cx="192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/>
            </a:p>
          </p:txBody>
        </p:sp>
        <p:sp>
          <p:nvSpPr>
            <p:cNvPr id="685125" name="Line 69"/>
            <p:cNvSpPr>
              <a:spLocks noChangeShapeType="1"/>
            </p:cNvSpPr>
            <p:nvPr/>
          </p:nvSpPr>
          <p:spPr bwMode="auto">
            <a:xfrm>
              <a:off x="3552" y="2533"/>
              <a:ext cx="192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/>
            </a:p>
          </p:txBody>
        </p:sp>
        <p:sp>
          <p:nvSpPr>
            <p:cNvPr id="685126" name="Line 70"/>
            <p:cNvSpPr>
              <a:spLocks noChangeShapeType="1"/>
            </p:cNvSpPr>
            <p:nvPr/>
          </p:nvSpPr>
          <p:spPr bwMode="auto">
            <a:xfrm>
              <a:off x="3312" y="1573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/>
            </a:p>
          </p:txBody>
        </p:sp>
        <p:sp>
          <p:nvSpPr>
            <p:cNvPr id="685127" name="Line 71"/>
            <p:cNvSpPr>
              <a:spLocks noChangeShapeType="1"/>
            </p:cNvSpPr>
            <p:nvPr/>
          </p:nvSpPr>
          <p:spPr bwMode="auto">
            <a:xfrm>
              <a:off x="3312" y="1765"/>
              <a:ext cx="24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/>
            </a:p>
          </p:txBody>
        </p:sp>
        <p:sp>
          <p:nvSpPr>
            <p:cNvPr id="685128" name="Line 72"/>
            <p:cNvSpPr>
              <a:spLocks noChangeShapeType="1"/>
            </p:cNvSpPr>
            <p:nvPr/>
          </p:nvSpPr>
          <p:spPr bwMode="auto">
            <a:xfrm>
              <a:off x="3552" y="1573"/>
              <a:ext cx="19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/>
            </a:p>
          </p:txBody>
        </p:sp>
        <p:sp>
          <p:nvSpPr>
            <p:cNvPr id="685129" name="Line 73"/>
            <p:cNvSpPr>
              <a:spLocks noChangeShapeType="1"/>
            </p:cNvSpPr>
            <p:nvPr/>
          </p:nvSpPr>
          <p:spPr bwMode="auto">
            <a:xfrm>
              <a:off x="3552" y="1765"/>
              <a:ext cx="19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/>
            </a:p>
          </p:txBody>
        </p:sp>
        <p:sp>
          <p:nvSpPr>
            <p:cNvPr id="685130" name="Line 74"/>
            <p:cNvSpPr>
              <a:spLocks noChangeShapeType="1"/>
            </p:cNvSpPr>
            <p:nvPr/>
          </p:nvSpPr>
          <p:spPr bwMode="auto">
            <a:xfrm>
              <a:off x="3120" y="1957"/>
              <a:ext cx="19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/>
            </a:p>
          </p:txBody>
        </p:sp>
        <p:sp>
          <p:nvSpPr>
            <p:cNvPr id="685131" name="Line 75"/>
            <p:cNvSpPr>
              <a:spLocks noChangeShapeType="1"/>
            </p:cNvSpPr>
            <p:nvPr/>
          </p:nvSpPr>
          <p:spPr bwMode="auto">
            <a:xfrm>
              <a:off x="3120" y="2533"/>
              <a:ext cx="19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/>
            </a:p>
          </p:txBody>
        </p:sp>
        <p:sp>
          <p:nvSpPr>
            <p:cNvPr id="685132" name="Line 76"/>
            <p:cNvSpPr>
              <a:spLocks noChangeShapeType="1"/>
            </p:cNvSpPr>
            <p:nvPr/>
          </p:nvSpPr>
          <p:spPr bwMode="auto">
            <a:xfrm flipH="1">
              <a:off x="3312" y="1573"/>
              <a:ext cx="24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/>
            </a:p>
          </p:txBody>
        </p:sp>
        <p:sp>
          <p:nvSpPr>
            <p:cNvPr id="685133" name="Line 77"/>
            <p:cNvSpPr>
              <a:spLocks noChangeShapeType="1"/>
            </p:cNvSpPr>
            <p:nvPr/>
          </p:nvSpPr>
          <p:spPr bwMode="auto">
            <a:xfrm flipH="1">
              <a:off x="3312" y="1765"/>
              <a:ext cx="24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/>
            </a:p>
          </p:txBody>
        </p:sp>
        <p:sp>
          <p:nvSpPr>
            <p:cNvPr id="685134" name="Line 78"/>
            <p:cNvSpPr>
              <a:spLocks noChangeShapeType="1"/>
            </p:cNvSpPr>
            <p:nvPr/>
          </p:nvSpPr>
          <p:spPr bwMode="auto">
            <a:xfrm>
              <a:off x="3120" y="2149"/>
              <a:ext cx="624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/>
            </a:p>
          </p:txBody>
        </p:sp>
        <p:sp>
          <p:nvSpPr>
            <p:cNvPr id="685135" name="Line 79"/>
            <p:cNvSpPr>
              <a:spLocks noChangeShapeType="1"/>
            </p:cNvSpPr>
            <p:nvPr/>
          </p:nvSpPr>
          <p:spPr bwMode="auto">
            <a:xfrm>
              <a:off x="3120" y="2341"/>
              <a:ext cx="624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/>
            </a:p>
          </p:txBody>
        </p:sp>
        <p:sp>
          <p:nvSpPr>
            <p:cNvPr id="685136" name="Line 80"/>
            <p:cNvSpPr>
              <a:spLocks noChangeShapeType="1"/>
            </p:cNvSpPr>
            <p:nvPr/>
          </p:nvSpPr>
          <p:spPr bwMode="auto">
            <a:xfrm>
              <a:off x="3120" y="2725"/>
              <a:ext cx="624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/>
            </a:p>
          </p:txBody>
        </p:sp>
        <p:sp>
          <p:nvSpPr>
            <p:cNvPr id="685137" name="Line 81"/>
            <p:cNvSpPr>
              <a:spLocks noChangeShapeType="1"/>
            </p:cNvSpPr>
            <p:nvPr/>
          </p:nvSpPr>
          <p:spPr bwMode="auto">
            <a:xfrm>
              <a:off x="3120" y="2917"/>
              <a:ext cx="624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/>
            </a:p>
          </p:txBody>
        </p:sp>
      </p:grpSp>
      <p:graphicFrame>
        <p:nvGraphicFramePr>
          <p:cNvPr id="685138" name="Group 82"/>
          <p:cNvGraphicFramePr>
            <a:graphicFrameLocks noGrp="1"/>
          </p:cNvGraphicFramePr>
          <p:nvPr/>
        </p:nvGraphicFramePr>
        <p:xfrm>
          <a:off x="6494463" y="3355975"/>
          <a:ext cx="457200" cy="2438400"/>
        </p:xfrm>
        <a:graphic>
          <a:graphicData uri="http://schemas.openxmlformats.org/drawingml/2006/table">
            <a:tbl>
              <a:tblPr/>
              <a:tblGrid>
                <a:gridCol w="457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1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2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3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5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6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4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8</a:t>
                      </a:r>
                    </a:p>
                  </a:txBody>
                  <a:tcPr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5158" name="Group 102"/>
          <p:cNvGraphicFramePr>
            <a:graphicFrameLocks noGrp="1"/>
          </p:cNvGraphicFramePr>
          <p:nvPr/>
        </p:nvGraphicFramePr>
        <p:xfrm>
          <a:off x="7942263" y="3355975"/>
          <a:ext cx="457200" cy="2438400"/>
        </p:xfrm>
        <a:graphic>
          <a:graphicData uri="http://schemas.openxmlformats.org/drawingml/2006/table">
            <a:tbl>
              <a:tblPr/>
              <a:tblGrid>
                <a:gridCol w="457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2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3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4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5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6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4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楷体" pitchFamily="2" charset="-122"/>
                          <a:ea typeface="华文楷体" pitchFamily="2" charset="-122"/>
                        </a:rPr>
                        <a:t>8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85178" name="Group 122"/>
          <p:cNvGrpSpPr>
            <a:grpSpLocks/>
          </p:cNvGrpSpPr>
          <p:nvPr/>
        </p:nvGrpSpPr>
        <p:grpSpPr bwMode="auto">
          <a:xfrm>
            <a:off x="6951663" y="3508375"/>
            <a:ext cx="990600" cy="2133600"/>
            <a:chOff x="4608" y="1573"/>
            <a:chExt cx="624" cy="1344"/>
          </a:xfrm>
        </p:grpSpPr>
        <p:sp>
          <p:nvSpPr>
            <p:cNvPr id="685179" name="Line 123"/>
            <p:cNvSpPr>
              <a:spLocks noChangeShapeType="1"/>
            </p:cNvSpPr>
            <p:nvPr/>
          </p:nvSpPr>
          <p:spPr bwMode="auto">
            <a:xfrm>
              <a:off x="4608" y="2341"/>
              <a:ext cx="624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/>
            </a:p>
          </p:txBody>
        </p:sp>
        <p:sp>
          <p:nvSpPr>
            <p:cNvPr id="685180" name="Line 124"/>
            <p:cNvSpPr>
              <a:spLocks noChangeShapeType="1"/>
            </p:cNvSpPr>
            <p:nvPr/>
          </p:nvSpPr>
          <p:spPr bwMode="auto">
            <a:xfrm>
              <a:off x="4608" y="2149"/>
              <a:ext cx="624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/>
            </a:p>
          </p:txBody>
        </p:sp>
        <p:sp>
          <p:nvSpPr>
            <p:cNvPr id="685181" name="Line 125"/>
            <p:cNvSpPr>
              <a:spLocks noChangeShapeType="1"/>
            </p:cNvSpPr>
            <p:nvPr/>
          </p:nvSpPr>
          <p:spPr bwMode="auto">
            <a:xfrm>
              <a:off x="4608" y="1957"/>
              <a:ext cx="624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/>
            </a:p>
          </p:txBody>
        </p:sp>
        <p:sp>
          <p:nvSpPr>
            <p:cNvPr id="685182" name="Line 126"/>
            <p:cNvSpPr>
              <a:spLocks noChangeShapeType="1"/>
            </p:cNvSpPr>
            <p:nvPr/>
          </p:nvSpPr>
          <p:spPr bwMode="auto">
            <a:xfrm>
              <a:off x="4608" y="2533"/>
              <a:ext cx="624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/>
            </a:p>
          </p:txBody>
        </p:sp>
        <p:sp>
          <p:nvSpPr>
            <p:cNvPr id="685183" name="Line 127"/>
            <p:cNvSpPr>
              <a:spLocks noChangeShapeType="1"/>
            </p:cNvSpPr>
            <p:nvPr/>
          </p:nvSpPr>
          <p:spPr bwMode="auto">
            <a:xfrm>
              <a:off x="4608" y="1573"/>
              <a:ext cx="624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/>
            </a:p>
          </p:txBody>
        </p:sp>
        <p:sp>
          <p:nvSpPr>
            <p:cNvPr id="685184" name="Line 128"/>
            <p:cNvSpPr>
              <a:spLocks noChangeShapeType="1"/>
            </p:cNvSpPr>
            <p:nvPr/>
          </p:nvSpPr>
          <p:spPr bwMode="auto">
            <a:xfrm>
              <a:off x="4608" y="1765"/>
              <a:ext cx="624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/>
            </a:p>
          </p:txBody>
        </p:sp>
        <p:sp>
          <p:nvSpPr>
            <p:cNvPr id="685185" name="Line 129"/>
            <p:cNvSpPr>
              <a:spLocks noChangeShapeType="1"/>
            </p:cNvSpPr>
            <p:nvPr/>
          </p:nvSpPr>
          <p:spPr bwMode="auto">
            <a:xfrm>
              <a:off x="4608" y="2725"/>
              <a:ext cx="624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/>
            </a:p>
          </p:txBody>
        </p:sp>
        <p:sp>
          <p:nvSpPr>
            <p:cNvPr id="685186" name="Line 130"/>
            <p:cNvSpPr>
              <a:spLocks noChangeShapeType="1"/>
            </p:cNvSpPr>
            <p:nvPr/>
          </p:nvSpPr>
          <p:spPr bwMode="auto">
            <a:xfrm>
              <a:off x="4608" y="2917"/>
              <a:ext cx="624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zh-CN" altLang="en-US"/>
            </a:p>
          </p:txBody>
        </p:sp>
      </p:grpSp>
      <p:sp>
        <p:nvSpPr>
          <p:cNvPr id="685187" name="Text Box 131"/>
          <p:cNvSpPr txBox="1">
            <a:spLocks noChangeArrowheads="1"/>
          </p:cNvSpPr>
          <p:nvPr/>
        </p:nvSpPr>
        <p:spPr bwMode="auto">
          <a:xfrm>
            <a:off x="4513263" y="5870575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</a:pPr>
            <a:r>
              <a:rPr kumimoji="1" lang="zh-CN" altLang="en-US" sz="1800" b="1">
                <a:solidFill>
                  <a:schemeClr val="tx1"/>
                </a:solidFill>
                <a:latin typeface="Arial" charset="0"/>
                <a:ea typeface="宋体" pitchFamily="2" charset="-122"/>
              </a:rPr>
              <a:t>交叉线</a:t>
            </a:r>
          </a:p>
        </p:txBody>
      </p:sp>
      <p:sp>
        <p:nvSpPr>
          <p:cNvPr id="685188" name="Text Box 132"/>
          <p:cNvSpPr txBox="1">
            <a:spLocks noChangeArrowheads="1"/>
          </p:cNvSpPr>
          <p:nvPr/>
        </p:nvSpPr>
        <p:spPr bwMode="auto">
          <a:xfrm>
            <a:off x="6875463" y="5870575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</a:pPr>
            <a:r>
              <a:rPr kumimoji="1" lang="zh-CN" altLang="en-US" sz="1800" b="1">
                <a:solidFill>
                  <a:schemeClr val="tx1"/>
                </a:solidFill>
                <a:latin typeface="Arial" charset="0"/>
                <a:ea typeface="宋体" pitchFamily="2" charset="-122"/>
              </a:rPr>
              <a:t>直连线</a:t>
            </a: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white">
          <a:xfrm>
            <a:off x="228600" y="188913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</a:rPr>
              <a:t>   </a:t>
            </a:r>
            <a:r>
              <a:rPr lang="zh-CN" altLang="en-US" sz="4000" b="1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传输</a:t>
            </a:r>
            <a:r>
              <a:rPr lang="zh-CN" altLang="en-US" sz="40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介质</a:t>
            </a:r>
            <a:r>
              <a:rPr lang="en-US" altLang="zh-CN" sz="36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—</a:t>
            </a:r>
            <a:r>
              <a:rPr lang="zh-CN" altLang="en-US" sz="36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有线传输介质</a:t>
            </a:r>
            <a:endParaRPr lang="zh-CN" altLang="en-US" sz="36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2" name="动作按钮: 第一张 41">
            <a:hlinkClick r:id="rId2" action="ppaction://hlinksldjump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187" grpId="0"/>
      <p:bldP spid="6851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计算机网络技术</a:t>
            </a: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湖北信息工程学校</a:t>
            </a: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6C80-0949-4DBA-889D-5D71C0E2F887}" type="slidenum">
              <a:rPr lang="en-US" altLang="zh-CN" smtClean="0"/>
              <a:pPr/>
              <a:t>12</a:t>
            </a:fld>
            <a:endParaRPr lang="en-US" altLang="ko-KR" dirty="0"/>
          </a:p>
        </p:txBody>
      </p:sp>
      <p:sp>
        <p:nvSpPr>
          <p:cNvPr id="686082" name="Text Box 2"/>
          <p:cNvSpPr txBox="1">
            <a:spLocks noChangeArrowheads="1"/>
          </p:cNvSpPr>
          <p:nvPr/>
        </p:nvSpPr>
        <p:spPr bwMode="auto">
          <a:xfrm>
            <a:off x="539750" y="1973263"/>
            <a:ext cx="7200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en-US" altLang="zh-CN" b="1">
                <a:solidFill>
                  <a:srgbClr val="006666"/>
                </a:solidFill>
                <a:latin typeface="Times New Roman" pitchFamily="18" charset="0"/>
                <a:ea typeface="宋体" pitchFamily="2" charset="-122"/>
              </a:rPr>
              <a:t>EIA-568A</a:t>
            </a:r>
            <a:r>
              <a:rPr lang="en-US" altLang="zh-CN" b="1">
                <a:solidFill>
                  <a:srgbClr val="006666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>
                <a:solidFill>
                  <a:srgbClr val="006666"/>
                </a:solidFill>
                <a:latin typeface="Verdana" pitchFamily="34" charset="0"/>
                <a:ea typeface="宋体" pitchFamily="2" charset="-122"/>
              </a:rPr>
              <a:t> </a:t>
            </a:r>
            <a:r>
              <a:rPr lang="zh-CN" altLang="en-US" b="1">
                <a:solidFill>
                  <a:srgbClr val="006666"/>
                </a:solidFill>
              </a:rPr>
              <a:t>绿白 绿 橙白 蓝 蓝白 橙 棕白 棕</a:t>
            </a:r>
          </a:p>
        </p:txBody>
      </p:sp>
      <p:sp>
        <p:nvSpPr>
          <p:cNvPr id="686083" name="Text Box 3"/>
          <p:cNvSpPr txBox="1">
            <a:spLocks noChangeArrowheads="1"/>
          </p:cNvSpPr>
          <p:nvPr/>
        </p:nvSpPr>
        <p:spPr bwMode="auto">
          <a:xfrm>
            <a:off x="539750" y="2565400"/>
            <a:ext cx="7632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1" lang="en-US" altLang="zh-CN" b="1">
                <a:solidFill>
                  <a:srgbClr val="006666"/>
                </a:solidFill>
                <a:latin typeface="Times New Roman" pitchFamily="18" charset="0"/>
              </a:rPr>
              <a:t>EIA-568B</a:t>
            </a:r>
            <a:r>
              <a:rPr lang="en-US" altLang="zh-CN" b="1">
                <a:solidFill>
                  <a:srgbClr val="006666"/>
                </a:solidFill>
                <a:latin typeface="Times New Roman" pitchFamily="18" charset="0"/>
              </a:rPr>
              <a:t>  </a:t>
            </a:r>
            <a:r>
              <a:rPr lang="zh-CN" altLang="en-US" b="1">
                <a:solidFill>
                  <a:srgbClr val="006666"/>
                </a:solidFill>
                <a:latin typeface="Times New Roman" pitchFamily="18" charset="0"/>
              </a:rPr>
              <a:t>橙白 橙 绿白 蓝 蓝白 绿 棕白 棕</a:t>
            </a:r>
            <a:endParaRPr kumimoji="1" lang="zh-CN" altLang="en-US" sz="1600" b="1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86084" name="Rectangle 4"/>
          <p:cNvSpPr>
            <a:spLocks noChangeArrowheads="1"/>
          </p:cNvSpPr>
          <p:nvPr/>
        </p:nvSpPr>
        <p:spPr bwMode="auto">
          <a:xfrm>
            <a:off x="34925" y="1268413"/>
            <a:ext cx="3384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>
              <a:lnSpc>
                <a:spcPct val="100000"/>
              </a:lnSpc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zh-CN" altLang="en-US" b="1"/>
              <a:t>  </a:t>
            </a:r>
            <a:r>
              <a:rPr lang="zh-CN" altLang="en-US" sz="3200" b="1"/>
              <a:t>两种标准</a:t>
            </a:r>
          </a:p>
        </p:txBody>
      </p:sp>
      <p:sp>
        <p:nvSpPr>
          <p:cNvPr id="686086" name="Rectangle 6"/>
          <p:cNvSpPr>
            <a:spLocks noChangeArrowheads="1"/>
          </p:cNvSpPr>
          <p:nvPr/>
        </p:nvSpPr>
        <p:spPr bwMode="auto">
          <a:xfrm>
            <a:off x="34925" y="3141663"/>
            <a:ext cx="41036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>
              <a:lnSpc>
                <a:spcPct val="100000"/>
              </a:lnSpc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zh-CN" altLang="en-US" b="1"/>
              <a:t>  </a:t>
            </a:r>
            <a:r>
              <a:rPr lang="zh-CN" altLang="en-US" sz="3200" b="1"/>
              <a:t>双绞线的制作</a:t>
            </a:r>
          </a:p>
        </p:txBody>
      </p:sp>
      <p:sp>
        <p:nvSpPr>
          <p:cNvPr id="686087" name="Rectangle 7"/>
          <p:cNvSpPr>
            <a:spLocks noChangeArrowheads="1"/>
          </p:cNvSpPr>
          <p:nvPr/>
        </p:nvSpPr>
        <p:spPr bwMode="auto">
          <a:xfrm>
            <a:off x="-36513" y="3789363"/>
            <a:ext cx="8642351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371600" lvl="2" indent="-457200" algn="l">
              <a:spcBef>
                <a:spcPct val="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zh-CN" altLang="en-US" b="1">
                <a:solidFill>
                  <a:srgbClr val="772B48"/>
                </a:solidFill>
                <a:latin typeface="Verdana" pitchFamily="34" charset="0"/>
              </a:rPr>
              <a:t>准备工具</a:t>
            </a:r>
          </a:p>
        </p:txBody>
      </p:sp>
      <p:sp>
        <p:nvSpPr>
          <p:cNvPr id="686088" name="Rectangle 8"/>
          <p:cNvSpPr>
            <a:spLocks noChangeArrowheads="1"/>
          </p:cNvSpPr>
          <p:nvPr/>
        </p:nvSpPr>
        <p:spPr bwMode="auto">
          <a:xfrm>
            <a:off x="1331913" y="4351338"/>
            <a:ext cx="45720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/>
            <a:r>
              <a:rPr lang="zh-CN" altLang="en-US" b="1" dirty="0">
                <a:solidFill>
                  <a:srgbClr val="006666"/>
                </a:solidFill>
              </a:rPr>
              <a:t>双绞线（</a:t>
            </a:r>
            <a:r>
              <a:rPr lang="en-US" altLang="zh-CN" b="1" dirty="0">
                <a:solidFill>
                  <a:srgbClr val="006666"/>
                </a:solidFill>
              </a:rPr>
              <a:t>5</a:t>
            </a:r>
            <a:r>
              <a:rPr lang="zh-CN" altLang="en-US" b="1" dirty="0">
                <a:solidFill>
                  <a:srgbClr val="006666"/>
                </a:solidFill>
              </a:rPr>
              <a:t>类</a:t>
            </a:r>
            <a:r>
              <a:rPr lang="en-US" altLang="zh-CN" b="1" dirty="0">
                <a:solidFill>
                  <a:srgbClr val="006666"/>
                </a:solidFill>
              </a:rPr>
              <a:t>UTP</a:t>
            </a:r>
            <a:r>
              <a:rPr lang="zh-CN" altLang="en-US" b="1" dirty="0">
                <a:solidFill>
                  <a:srgbClr val="006666"/>
                </a:solidFill>
              </a:rPr>
              <a:t>）</a:t>
            </a:r>
          </a:p>
          <a:p>
            <a:pPr marL="342900" indent="-342900" algn="l"/>
            <a:r>
              <a:rPr lang="en-US" altLang="zh-CN" b="1" dirty="0">
                <a:solidFill>
                  <a:srgbClr val="006666"/>
                </a:solidFill>
              </a:rPr>
              <a:t>RJ-45</a:t>
            </a:r>
            <a:r>
              <a:rPr lang="zh-CN" altLang="en-US" b="1" dirty="0">
                <a:solidFill>
                  <a:srgbClr val="006666"/>
                </a:solidFill>
              </a:rPr>
              <a:t>接头（水晶头）</a:t>
            </a:r>
          </a:p>
          <a:p>
            <a:pPr marL="342900" indent="-342900" algn="l"/>
            <a:r>
              <a:rPr lang="zh-CN" altLang="en-US" b="1" dirty="0">
                <a:solidFill>
                  <a:srgbClr val="006666"/>
                </a:solidFill>
              </a:rPr>
              <a:t>网线钳</a:t>
            </a:r>
          </a:p>
          <a:p>
            <a:pPr marL="342900" indent="-342900" algn="l"/>
            <a:r>
              <a:rPr lang="zh-CN" altLang="en-US" b="1" dirty="0">
                <a:solidFill>
                  <a:srgbClr val="006666"/>
                </a:solidFill>
              </a:rPr>
              <a:t>测线仪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white">
          <a:xfrm>
            <a:off x="228600" y="188913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</a:rPr>
              <a:t>   </a:t>
            </a:r>
            <a:r>
              <a:rPr lang="zh-CN" altLang="en-US" sz="4000" b="1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传输</a:t>
            </a:r>
            <a:r>
              <a:rPr lang="zh-CN" altLang="en-US" sz="40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介质</a:t>
            </a:r>
            <a:r>
              <a:rPr lang="en-US" altLang="zh-CN" sz="36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—</a:t>
            </a:r>
            <a:r>
              <a:rPr lang="zh-CN" altLang="en-US" sz="36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有线传输介质</a:t>
            </a:r>
            <a:endParaRPr lang="zh-CN" altLang="en-US" sz="36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计算机网络技术</a:t>
            </a: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湖北信息工程学校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AE1A4-6D8A-4077-B384-AA86CBAC0595}" type="slidenum">
              <a:rPr lang="en-US" altLang="zh-CN" smtClean="0"/>
              <a:pPr/>
              <a:t>13</a:t>
            </a:fld>
            <a:endParaRPr lang="en-US" altLang="ko-KR" dirty="0"/>
          </a:p>
        </p:txBody>
      </p:sp>
      <p:sp>
        <p:nvSpPr>
          <p:cNvPr id="687106" name="Rectangle 2"/>
          <p:cNvSpPr>
            <a:spLocks noChangeArrowheads="1"/>
          </p:cNvSpPr>
          <p:nvPr/>
        </p:nvSpPr>
        <p:spPr bwMode="auto">
          <a:xfrm>
            <a:off x="1185863" y="1844675"/>
            <a:ext cx="7562850" cy="439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>
              <a:spcBef>
                <a:spcPct val="0"/>
              </a:spcBef>
            </a:pPr>
            <a:r>
              <a:rPr lang="zh-CN" altLang="en-US" b="1" dirty="0">
                <a:solidFill>
                  <a:srgbClr val="006666"/>
                </a:solidFill>
              </a:rPr>
              <a:t>① 剪一段适当长度的网线（小于</a:t>
            </a:r>
            <a:r>
              <a:rPr lang="en-US" altLang="zh-CN" b="1" dirty="0">
                <a:solidFill>
                  <a:srgbClr val="006666"/>
                </a:solidFill>
              </a:rPr>
              <a:t>100</a:t>
            </a:r>
            <a:r>
              <a:rPr lang="zh-CN" altLang="en-US" b="1" dirty="0" smtClean="0">
                <a:solidFill>
                  <a:srgbClr val="006666"/>
                </a:solidFill>
              </a:rPr>
              <a:t>米，学生实验剪</a:t>
            </a:r>
            <a:r>
              <a:rPr lang="en-US" altLang="zh-CN" b="1" dirty="0" smtClean="0">
                <a:solidFill>
                  <a:srgbClr val="006666"/>
                </a:solidFill>
              </a:rPr>
              <a:t>40cm</a:t>
            </a:r>
            <a:r>
              <a:rPr lang="zh-CN" altLang="en-US" b="1" dirty="0" smtClean="0">
                <a:solidFill>
                  <a:srgbClr val="006666"/>
                </a:solidFill>
              </a:rPr>
              <a:t>就够了），</a:t>
            </a:r>
            <a:r>
              <a:rPr lang="zh-CN" altLang="en-US" b="1" dirty="0">
                <a:solidFill>
                  <a:srgbClr val="006666"/>
                </a:solidFill>
              </a:rPr>
              <a:t>用</a:t>
            </a:r>
            <a:r>
              <a:rPr lang="zh-CN" altLang="en-US" b="1" dirty="0" smtClean="0">
                <a:solidFill>
                  <a:srgbClr val="006666"/>
                </a:solidFill>
              </a:rPr>
              <a:t>网线</a:t>
            </a:r>
            <a:r>
              <a:rPr lang="zh-CN" altLang="en-US" b="1" dirty="0">
                <a:solidFill>
                  <a:srgbClr val="006666"/>
                </a:solidFill>
              </a:rPr>
              <a:t>钳剥去外皮约</a:t>
            </a:r>
            <a:r>
              <a:rPr lang="en-US" altLang="zh-CN" b="1" dirty="0">
                <a:solidFill>
                  <a:srgbClr val="006666"/>
                </a:solidFill>
              </a:rPr>
              <a:t>2.5</a:t>
            </a:r>
            <a:r>
              <a:rPr lang="zh-CN" altLang="en-US" b="1" dirty="0">
                <a:solidFill>
                  <a:srgbClr val="006666"/>
                </a:solidFill>
              </a:rPr>
              <a:t>厘米，将</a:t>
            </a:r>
            <a:r>
              <a:rPr lang="en-US" altLang="zh-CN" b="1" dirty="0">
                <a:solidFill>
                  <a:srgbClr val="006666"/>
                </a:solidFill>
              </a:rPr>
              <a:t>4</a:t>
            </a:r>
            <a:r>
              <a:rPr lang="zh-CN" altLang="en-US" b="1" dirty="0">
                <a:solidFill>
                  <a:srgbClr val="006666"/>
                </a:solidFill>
              </a:rPr>
              <a:t>对细线扇形分开。</a:t>
            </a:r>
          </a:p>
          <a:p>
            <a:pPr marL="609600" indent="-609600" algn="l">
              <a:spcBef>
                <a:spcPct val="0"/>
              </a:spcBef>
            </a:pPr>
            <a:endParaRPr lang="zh-CN" altLang="en-US" b="1" dirty="0">
              <a:solidFill>
                <a:srgbClr val="006666"/>
              </a:solidFill>
            </a:endParaRPr>
          </a:p>
          <a:p>
            <a:pPr marL="609600" indent="-609600" algn="l">
              <a:spcBef>
                <a:spcPct val="0"/>
              </a:spcBef>
            </a:pPr>
            <a:r>
              <a:rPr lang="zh-CN" altLang="en-US" b="1" dirty="0">
                <a:solidFill>
                  <a:srgbClr val="006666"/>
                </a:solidFill>
              </a:rPr>
              <a:t>② 将细线按白橙、橙、白绿、蓝、白蓝、绿、</a:t>
            </a:r>
          </a:p>
          <a:p>
            <a:pPr marL="609600" indent="-609600" algn="l">
              <a:spcBef>
                <a:spcPct val="0"/>
              </a:spcBef>
            </a:pPr>
            <a:r>
              <a:rPr lang="zh-CN" altLang="en-US" b="1" dirty="0">
                <a:solidFill>
                  <a:srgbClr val="006666"/>
                </a:solidFill>
              </a:rPr>
              <a:t>白棕、棕的顺序排列。将</a:t>
            </a:r>
            <a:r>
              <a:rPr lang="en-US" altLang="zh-CN" b="1" dirty="0">
                <a:solidFill>
                  <a:srgbClr val="006666"/>
                </a:solidFill>
              </a:rPr>
              <a:t>8</a:t>
            </a:r>
            <a:r>
              <a:rPr lang="zh-CN" altLang="en-US" b="1" dirty="0">
                <a:solidFill>
                  <a:srgbClr val="006666"/>
                </a:solidFill>
              </a:rPr>
              <a:t>条线并拢，排在一个</a:t>
            </a:r>
          </a:p>
          <a:p>
            <a:pPr marL="609600" indent="-609600" algn="l">
              <a:spcBef>
                <a:spcPct val="0"/>
              </a:spcBef>
            </a:pPr>
            <a:r>
              <a:rPr lang="zh-CN" altLang="en-US" b="1" dirty="0">
                <a:solidFill>
                  <a:srgbClr val="006666"/>
                </a:solidFill>
              </a:rPr>
              <a:t>平面上，拉直。网线剪齐，留约</a:t>
            </a:r>
            <a:r>
              <a:rPr lang="en-US" altLang="zh-CN" b="1" dirty="0">
                <a:solidFill>
                  <a:srgbClr val="006666"/>
                </a:solidFill>
              </a:rPr>
              <a:t>1.5</a:t>
            </a:r>
            <a:r>
              <a:rPr lang="zh-CN" altLang="en-US" b="1" dirty="0">
                <a:solidFill>
                  <a:srgbClr val="006666"/>
                </a:solidFill>
              </a:rPr>
              <a:t>厘米长度。</a:t>
            </a:r>
          </a:p>
          <a:p>
            <a:pPr marL="609600" indent="-609600" algn="l">
              <a:spcBef>
                <a:spcPct val="0"/>
              </a:spcBef>
            </a:pPr>
            <a:endParaRPr lang="zh-CN" altLang="en-US" b="1" dirty="0">
              <a:solidFill>
                <a:srgbClr val="006666"/>
              </a:solidFill>
            </a:endParaRPr>
          </a:p>
          <a:p>
            <a:pPr marL="609600" indent="-609600" algn="l">
              <a:spcBef>
                <a:spcPct val="0"/>
              </a:spcBef>
            </a:pPr>
            <a:r>
              <a:rPr lang="zh-CN" altLang="en-US" b="1" dirty="0">
                <a:solidFill>
                  <a:srgbClr val="006666"/>
                </a:solidFill>
              </a:rPr>
              <a:t>③ 水晶头金属片向前，卡口处向下，将网线插</a:t>
            </a:r>
          </a:p>
          <a:p>
            <a:pPr marL="609600" indent="-609600" algn="l">
              <a:spcBef>
                <a:spcPct val="0"/>
              </a:spcBef>
            </a:pPr>
            <a:r>
              <a:rPr lang="zh-CN" altLang="en-US" b="1" dirty="0">
                <a:solidFill>
                  <a:srgbClr val="006666"/>
                </a:solidFill>
              </a:rPr>
              <a:t>入水晶头内，注意白橙线对准第一脚。检查是</a:t>
            </a:r>
          </a:p>
          <a:p>
            <a:pPr marL="609600" indent="-609600" algn="l">
              <a:spcBef>
                <a:spcPct val="0"/>
              </a:spcBef>
            </a:pPr>
            <a:r>
              <a:rPr lang="zh-CN" altLang="en-US" b="1" dirty="0">
                <a:solidFill>
                  <a:srgbClr val="006666"/>
                </a:solidFill>
              </a:rPr>
              <a:t>否充分、整齐的排列插入，用网线钳压紧即可</a:t>
            </a:r>
          </a:p>
        </p:txBody>
      </p:sp>
      <p:sp>
        <p:nvSpPr>
          <p:cNvPr id="687108" name="Rectangle 4"/>
          <p:cNvSpPr>
            <a:spLocks noChangeArrowheads="1"/>
          </p:cNvSpPr>
          <p:nvPr/>
        </p:nvSpPr>
        <p:spPr bwMode="auto">
          <a:xfrm>
            <a:off x="-180975" y="1268413"/>
            <a:ext cx="86423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371600" lvl="2" indent="-457200" algn="l">
              <a:spcBef>
                <a:spcPct val="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zh-CN" altLang="en-US" b="1">
                <a:solidFill>
                  <a:srgbClr val="772B48"/>
                </a:solidFill>
                <a:latin typeface="Verdana" pitchFamily="34" charset="0"/>
              </a:rPr>
              <a:t>网线制作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white">
          <a:xfrm>
            <a:off x="228600" y="188913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</a:rPr>
              <a:t>   </a:t>
            </a:r>
            <a:r>
              <a:rPr lang="zh-CN" altLang="en-US" sz="4000" b="1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传输</a:t>
            </a:r>
            <a:r>
              <a:rPr lang="zh-CN" altLang="en-US" sz="40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介质</a:t>
            </a:r>
            <a:r>
              <a:rPr lang="en-US" altLang="zh-CN" sz="36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—</a:t>
            </a:r>
            <a:r>
              <a:rPr lang="zh-CN" altLang="en-US" sz="36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有线传输介质</a:t>
            </a:r>
            <a:endParaRPr lang="zh-CN" altLang="en-US" sz="36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" name="动作按钮: 第一张 8">
            <a:hlinkClick r:id="rId2" action="ppaction://hlinksldjump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1771650"/>
            <a:ext cx="8424862" cy="3241675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endParaRPr lang="zh-CN" altLang="en-US" sz="2400">
              <a:latin typeface="Times New Roman" pitchFamily="18" charset="0"/>
              <a:ea typeface="宋体" pitchFamily="2" charset="-122"/>
            </a:endParaRPr>
          </a:p>
          <a:p>
            <a:pPr lvl="1">
              <a:spcBef>
                <a:spcPct val="40000"/>
              </a:spcBef>
              <a:buFont typeface="Wingdings" pitchFamily="2" charset="2"/>
              <a:buNone/>
            </a:pPr>
            <a:r>
              <a:rPr lang="zh-CN" altLang="en-US">
                <a:solidFill>
                  <a:srgbClr val="006666"/>
                </a:solidFill>
                <a:latin typeface="Times New Roman" pitchFamily="18" charset="0"/>
              </a:rPr>
              <a:t>交叉线：同种接口</a:t>
            </a:r>
          </a:p>
          <a:p>
            <a:pPr lvl="1">
              <a:spcBef>
                <a:spcPct val="40000"/>
              </a:spcBef>
              <a:buFont typeface="Wingdings" pitchFamily="2" charset="2"/>
              <a:buNone/>
            </a:pPr>
            <a:r>
              <a:rPr lang="zh-CN" altLang="en-US">
                <a:solidFill>
                  <a:srgbClr val="006666"/>
                </a:solidFill>
                <a:latin typeface="Times New Roman" pitchFamily="18" charset="0"/>
              </a:rPr>
              <a:t>交换机</a:t>
            </a:r>
            <a:r>
              <a:rPr lang="en-US" altLang="zh-CN">
                <a:solidFill>
                  <a:srgbClr val="006666"/>
                </a:solidFill>
                <a:latin typeface="Times New Roman" pitchFamily="18" charset="0"/>
              </a:rPr>
              <a:t>-</a:t>
            </a:r>
            <a:r>
              <a:rPr lang="zh-CN" altLang="en-US">
                <a:solidFill>
                  <a:srgbClr val="006666"/>
                </a:solidFill>
                <a:latin typeface="Times New Roman" pitchFamily="18" charset="0"/>
              </a:rPr>
              <a:t>交换机、</a:t>
            </a:r>
            <a:r>
              <a:rPr lang="en-US" altLang="zh-CN">
                <a:solidFill>
                  <a:srgbClr val="006666"/>
                </a:solidFill>
                <a:latin typeface="Times New Roman" pitchFamily="18" charset="0"/>
              </a:rPr>
              <a:t>PC-PC</a:t>
            </a:r>
            <a:r>
              <a:rPr lang="zh-CN" altLang="en-US">
                <a:solidFill>
                  <a:srgbClr val="006666"/>
                </a:solidFill>
                <a:latin typeface="Times New Roman" pitchFamily="18" charset="0"/>
              </a:rPr>
              <a:t>、</a:t>
            </a:r>
            <a:r>
              <a:rPr lang="en-US" altLang="zh-CN">
                <a:solidFill>
                  <a:srgbClr val="006666"/>
                </a:solidFill>
                <a:latin typeface="Times New Roman" pitchFamily="18" charset="0"/>
              </a:rPr>
              <a:t>HUB-HUB(</a:t>
            </a:r>
            <a:r>
              <a:rPr lang="zh-CN" altLang="en-US">
                <a:solidFill>
                  <a:srgbClr val="006666"/>
                </a:solidFill>
                <a:latin typeface="Times New Roman" pitchFamily="18" charset="0"/>
              </a:rPr>
              <a:t>标准端口</a:t>
            </a:r>
            <a:r>
              <a:rPr lang="en-US" altLang="zh-CN">
                <a:solidFill>
                  <a:srgbClr val="006666"/>
                </a:solidFill>
                <a:latin typeface="Times New Roman" pitchFamily="18" charset="0"/>
              </a:rPr>
              <a:t>)</a:t>
            </a:r>
          </a:p>
          <a:p>
            <a:pPr lvl="1">
              <a:buFont typeface="Wingdings" pitchFamily="2" charset="2"/>
              <a:buNone/>
            </a:pPr>
            <a:r>
              <a:rPr lang="zh-CN" altLang="en-US">
                <a:solidFill>
                  <a:srgbClr val="006666"/>
                </a:solidFill>
                <a:latin typeface="Times New Roman" pitchFamily="18" charset="0"/>
              </a:rPr>
              <a:t>直连线：异种接口</a:t>
            </a:r>
          </a:p>
          <a:p>
            <a:pPr lvl="1">
              <a:buFont typeface="Wingdings" pitchFamily="2" charset="2"/>
              <a:buNone/>
            </a:pPr>
            <a:r>
              <a:rPr lang="en-US" altLang="zh-CN">
                <a:solidFill>
                  <a:srgbClr val="006666"/>
                </a:solidFill>
                <a:latin typeface="Times New Roman" pitchFamily="18" charset="0"/>
              </a:rPr>
              <a:t> PC/</a:t>
            </a:r>
            <a:r>
              <a:rPr lang="zh-CN" altLang="en-US">
                <a:solidFill>
                  <a:srgbClr val="006666"/>
                </a:solidFill>
                <a:latin typeface="Times New Roman" pitchFamily="18" charset="0"/>
              </a:rPr>
              <a:t>路由器</a:t>
            </a:r>
            <a:r>
              <a:rPr lang="en-US" altLang="zh-CN">
                <a:solidFill>
                  <a:srgbClr val="006666"/>
                </a:solidFill>
                <a:latin typeface="Times New Roman" pitchFamily="18" charset="0"/>
              </a:rPr>
              <a:t>-</a:t>
            </a:r>
            <a:r>
              <a:rPr lang="zh-CN" altLang="en-US">
                <a:solidFill>
                  <a:srgbClr val="006666"/>
                </a:solidFill>
                <a:latin typeface="Times New Roman" pitchFamily="18" charset="0"/>
              </a:rPr>
              <a:t>交换机</a:t>
            </a:r>
            <a:r>
              <a:rPr lang="en-US" altLang="zh-CN">
                <a:solidFill>
                  <a:srgbClr val="006666"/>
                </a:solidFill>
                <a:latin typeface="Times New Roman" pitchFamily="18" charset="0"/>
              </a:rPr>
              <a:t>/HUB</a:t>
            </a:r>
            <a:r>
              <a:rPr lang="zh-CN" altLang="en-US">
                <a:solidFill>
                  <a:srgbClr val="006666"/>
                </a:solidFill>
                <a:latin typeface="Times New Roman" pitchFamily="18" charset="0"/>
              </a:rPr>
              <a:t>、</a:t>
            </a:r>
            <a:r>
              <a:rPr lang="en-US" altLang="zh-CN">
                <a:solidFill>
                  <a:srgbClr val="006666"/>
                </a:solidFill>
                <a:latin typeface="Times New Roman" pitchFamily="18" charset="0"/>
              </a:rPr>
              <a:t>HUB-HUB(</a:t>
            </a:r>
            <a:r>
              <a:rPr lang="zh-CN" altLang="en-US">
                <a:solidFill>
                  <a:srgbClr val="006666"/>
                </a:solidFill>
                <a:latin typeface="Times New Roman" pitchFamily="18" charset="0"/>
              </a:rPr>
              <a:t>级连端口</a:t>
            </a:r>
            <a:r>
              <a:rPr lang="en-US" altLang="zh-CN">
                <a:solidFill>
                  <a:srgbClr val="006666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计算机网络技术</a:t>
            </a: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湖北信息工程学校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6E1CF-2064-4460-9BFF-495306F2F1B7}" type="slidenum">
              <a:rPr lang="en-US" altLang="zh-CN" smtClean="0"/>
              <a:pPr/>
              <a:t>14</a:t>
            </a:fld>
            <a:endParaRPr lang="en-US" altLang="ko-KR" dirty="0"/>
          </a:p>
        </p:txBody>
      </p:sp>
      <p:sp>
        <p:nvSpPr>
          <p:cNvPr id="688131" name="Rectangle 3"/>
          <p:cNvSpPr>
            <a:spLocks noChangeArrowheads="1"/>
          </p:cNvSpPr>
          <p:nvPr/>
        </p:nvSpPr>
        <p:spPr bwMode="auto">
          <a:xfrm>
            <a:off x="34925" y="1481138"/>
            <a:ext cx="568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>
              <a:lnSpc>
                <a:spcPct val="100000"/>
              </a:lnSpc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zh-CN" altLang="en-US" b="1"/>
              <a:t>  </a:t>
            </a:r>
            <a:r>
              <a:rPr lang="zh-CN" altLang="en-US" sz="3200" b="1"/>
              <a:t>交叉线和直连线的使用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white">
          <a:xfrm>
            <a:off x="228600" y="188913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</a:rPr>
              <a:t>   </a:t>
            </a:r>
            <a:r>
              <a:rPr lang="zh-CN" altLang="en-US" sz="4000" b="1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传输</a:t>
            </a:r>
            <a:r>
              <a:rPr lang="zh-CN" altLang="en-US" sz="40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介质</a:t>
            </a:r>
            <a:r>
              <a:rPr lang="en-US" altLang="zh-CN" sz="36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—</a:t>
            </a:r>
            <a:r>
              <a:rPr lang="zh-CN" altLang="en-US" sz="36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有线传输介质</a:t>
            </a:r>
            <a:endParaRPr lang="zh-CN" altLang="en-US" sz="36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" name="动作按钮: 第一张 8">
            <a:hlinkClick r:id="rId3" action="ppaction://hlinksldjump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计算机网络技术</a:t>
            </a:r>
          </a:p>
        </p:txBody>
      </p:sp>
      <p:sp>
        <p:nvSpPr>
          <p:cNvPr id="1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湖北信息工程学校</a:t>
            </a:r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72849-CFC8-4E2C-824F-77D75D789226}" type="slidenum">
              <a:rPr lang="en-US" altLang="zh-CN" smtClean="0"/>
              <a:pPr/>
              <a:t>15</a:t>
            </a:fld>
            <a:endParaRPr lang="en-US" altLang="ko-KR" dirty="0"/>
          </a:p>
        </p:txBody>
      </p:sp>
      <p:sp>
        <p:nvSpPr>
          <p:cNvPr id="689155" name="Rectangle 3"/>
          <p:cNvSpPr>
            <a:spLocks noChangeArrowheads="1"/>
          </p:cNvSpPr>
          <p:nvPr/>
        </p:nvSpPr>
        <p:spPr bwMode="auto">
          <a:xfrm>
            <a:off x="539750" y="1347788"/>
            <a:ext cx="269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lnSpc>
                <a:spcPct val="100000"/>
              </a:lnSpc>
            </a:pPr>
            <a:r>
              <a:rPr lang="en-US" altLang="zh-CN" sz="3600" b="1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zh-CN" altLang="en-US" sz="3600" b="1">
                <a:solidFill>
                  <a:schemeClr val="tx1"/>
                </a:solidFill>
                <a:latin typeface="Times New Roman" pitchFamily="18" charset="0"/>
              </a:rPr>
              <a:t>、</a:t>
            </a:r>
            <a:r>
              <a:rPr lang="zh-CN" altLang="en-US" sz="3600" b="1">
                <a:solidFill>
                  <a:schemeClr val="tx1"/>
                </a:solidFill>
              </a:rPr>
              <a:t>同轴电缆</a:t>
            </a:r>
            <a:endParaRPr lang="zh-CN" altLang="en-US" sz="36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89156" name="Rectangle 4"/>
          <p:cNvSpPr>
            <a:spLocks noChangeArrowheads="1"/>
          </p:cNvSpPr>
          <p:nvPr/>
        </p:nvSpPr>
        <p:spPr bwMode="auto">
          <a:xfrm>
            <a:off x="539750" y="2133600"/>
            <a:ext cx="1562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lnSpc>
                <a:spcPct val="100000"/>
              </a:lnSpc>
              <a:buFont typeface="Wingdings" pitchFamily="2" charset="2"/>
              <a:buChar char="v"/>
            </a:pPr>
            <a:r>
              <a:rPr lang="zh-CN" altLang="en-US" sz="3200" b="1">
                <a:solidFill>
                  <a:schemeClr val="tx1"/>
                </a:solidFill>
              </a:rPr>
              <a:t>  组成</a:t>
            </a:r>
          </a:p>
        </p:txBody>
      </p:sp>
      <p:grpSp>
        <p:nvGrpSpPr>
          <p:cNvPr id="689157" name="Group 5"/>
          <p:cNvGrpSpPr>
            <a:grpSpLocks/>
          </p:cNvGrpSpPr>
          <p:nvPr/>
        </p:nvGrpSpPr>
        <p:grpSpPr bwMode="auto">
          <a:xfrm>
            <a:off x="539750" y="3141663"/>
            <a:ext cx="3600450" cy="2095500"/>
            <a:chOff x="657" y="2115"/>
            <a:chExt cx="2167" cy="1796"/>
          </a:xfrm>
        </p:grpSpPr>
        <p:pic>
          <p:nvPicPr>
            <p:cNvPr id="689158" name="Picture 6"/>
            <p:cNvPicPr>
              <a:picLocks noChangeArrowheads="1"/>
            </p:cNvPicPr>
            <p:nvPr/>
          </p:nvPicPr>
          <p:blipFill>
            <a:blip r:embed="rId3">
              <a:lum bright="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2115"/>
              <a:ext cx="1507" cy="1796"/>
            </a:xfrm>
            <a:prstGeom prst="rect">
              <a:avLst/>
            </a:prstGeom>
            <a:noFill/>
            <a:ln w="507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9159" name="Line 7"/>
            <p:cNvSpPr>
              <a:spLocks noChangeShapeType="1"/>
            </p:cNvSpPr>
            <p:nvPr/>
          </p:nvSpPr>
          <p:spPr bwMode="auto">
            <a:xfrm flipV="1">
              <a:off x="2008" y="2292"/>
              <a:ext cx="384" cy="48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9160" name="Text Box 8"/>
            <p:cNvSpPr txBox="1">
              <a:spLocks noChangeArrowheads="1"/>
            </p:cNvSpPr>
            <p:nvPr/>
          </p:nvSpPr>
          <p:spPr bwMode="auto">
            <a:xfrm>
              <a:off x="2392" y="2244"/>
              <a:ext cx="43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kumimoji="1" lang="zh-CN" altLang="en-US" sz="1600" b="1">
                  <a:latin typeface="CordiaUPC" pitchFamily="34" charset="-34"/>
                  <a:ea typeface="宋体" pitchFamily="2" charset="-122"/>
                </a:rPr>
                <a:t>铜芯</a:t>
              </a:r>
            </a:p>
          </p:txBody>
        </p:sp>
        <p:sp>
          <p:nvSpPr>
            <p:cNvPr id="689161" name="Line 9"/>
            <p:cNvSpPr>
              <a:spLocks noChangeShapeType="1"/>
            </p:cNvSpPr>
            <p:nvPr/>
          </p:nvSpPr>
          <p:spPr bwMode="auto">
            <a:xfrm>
              <a:off x="1864" y="2676"/>
              <a:ext cx="480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9162" name="Text Box 10"/>
            <p:cNvSpPr txBox="1">
              <a:spLocks noChangeArrowheads="1"/>
            </p:cNvSpPr>
            <p:nvPr/>
          </p:nvSpPr>
          <p:spPr bwMode="auto">
            <a:xfrm>
              <a:off x="2296" y="2628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kumimoji="1" lang="zh-CN" altLang="en-US" sz="1600" b="1">
                  <a:latin typeface="CordiaUPC" pitchFamily="34" charset="-34"/>
                  <a:ea typeface="宋体" pitchFamily="2" charset="-122"/>
                </a:rPr>
                <a:t>绝缘层</a:t>
              </a:r>
            </a:p>
          </p:txBody>
        </p:sp>
        <p:sp>
          <p:nvSpPr>
            <p:cNvPr id="689163" name="Line 11"/>
            <p:cNvSpPr>
              <a:spLocks noChangeShapeType="1"/>
            </p:cNvSpPr>
            <p:nvPr/>
          </p:nvSpPr>
          <p:spPr bwMode="auto">
            <a:xfrm>
              <a:off x="1672" y="2964"/>
              <a:ext cx="624" cy="96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9164" name="Line 12"/>
            <p:cNvSpPr>
              <a:spLocks noChangeShapeType="1"/>
            </p:cNvSpPr>
            <p:nvPr/>
          </p:nvSpPr>
          <p:spPr bwMode="auto">
            <a:xfrm>
              <a:off x="1432" y="3396"/>
              <a:ext cx="864" cy="144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9165" name="Text Box 13"/>
            <p:cNvSpPr txBox="1">
              <a:spLocks noChangeArrowheads="1"/>
            </p:cNvSpPr>
            <p:nvPr/>
          </p:nvSpPr>
          <p:spPr bwMode="auto">
            <a:xfrm>
              <a:off x="2296" y="2916"/>
              <a:ext cx="528" cy="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kumimoji="1" lang="zh-CN" altLang="en-US" sz="1600" b="1">
                  <a:latin typeface="CordiaUPC" pitchFamily="34" charset="-34"/>
                  <a:ea typeface="宋体" pitchFamily="2" charset="-122"/>
                </a:rPr>
                <a:t>外导体屏蔽层</a:t>
              </a:r>
            </a:p>
          </p:txBody>
        </p:sp>
        <p:sp>
          <p:nvSpPr>
            <p:cNvPr id="689166" name="Text Box 14"/>
            <p:cNvSpPr txBox="1">
              <a:spLocks noChangeArrowheads="1"/>
            </p:cNvSpPr>
            <p:nvPr/>
          </p:nvSpPr>
          <p:spPr bwMode="auto">
            <a:xfrm>
              <a:off x="2296" y="3540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71500"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286000" algn="l" defTabSz="7620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kumimoji="1" lang="zh-CN" altLang="en-US" sz="1600" b="1">
                  <a:latin typeface="CordiaUPC" pitchFamily="34" charset="-34"/>
                  <a:ea typeface="宋体" pitchFamily="2" charset="-122"/>
                </a:rPr>
                <a:t>保护套</a:t>
              </a:r>
            </a:p>
          </p:txBody>
        </p:sp>
      </p:grpSp>
      <p:graphicFrame>
        <p:nvGraphicFramePr>
          <p:cNvPr id="689167" name="Object 15"/>
          <p:cNvGraphicFramePr>
            <a:graphicFrameLocks noChangeAspect="1"/>
          </p:cNvGraphicFramePr>
          <p:nvPr/>
        </p:nvGraphicFramePr>
        <p:xfrm>
          <a:off x="4211638" y="3284538"/>
          <a:ext cx="4500562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96" r:id="rId4" imgW="4505954" imgH="1343212" progId="Paint.Picture">
                  <p:embed/>
                </p:oleObj>
              </mc:Choice>
              <mc:Fallback>
                <p:oleObj r:id="rId4" imgW="4505954" imgH="1343212" progId="Paint.Pictur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284538"/>
                        <a:ext cx="4500562" cy="168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"/>
          <p:cNvSpPr>
            <a:spLocks noChangeArrowheads="1"/>
          </p:cNvSpPr>
          <p:nvPr/>
        </p:nvSpPr>
        <p:spPr bwMode="white">
          <a:xfrm>
            <a:off x="228600" y="188913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</a:rPr>
              <a:t>   </a:t>
            </a:r>
            <a:r>
              <a:rPr lang="zh-CN" altLang="en-US" sz="4000" b="1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传输</a:t>
            </a:r>
            <a:r>
              <a:rPr lang="zh-CN" altLang="en-US" sz="40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介质</a:t>
            </a:r>
            <a:r>
              <a:rPr lang="en-US" altLang="zh-CN" sz="36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—</a:t>
            </a:r>
            <a:r>
              <a:rPr lang="zh-CN" altLang="en-US" sz="36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有线传输介质</a:t>
            </a:r>
            <a:endParaRPr lang="zh-CN" altLang="en-US" sz="36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0" name="动作按钮: 第一张 19">
            <a:hlinkClick r:id="rId6" action="ppaction://hlinksldjump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计算机网络技术</a:t>
            </a: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湖北信息工程学校</a:t>
            </a: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93F2-2E05-4049-BBFC-278D7DDD978B}" type="slidenum">
              <a:rPr lang="en-US" altLang="zh-CN" smtClean="0"/>
              <a:pPr/>
              <a:t>16</a:t>
            </a:fld>
            <a:endParaRPr lang="en-US" altLang="ko-KR" dirty="0"/>
          </a:p>
        </p:txBody>
      </p:sp>
      <p:sp>
        <p:nvSpPr>
          <p:cNvPr id="690178" name="Rectangle 2"/>
          <p:cNvSpPr>
            <a:spLocks noChangeArrowheads="1"/>
          </p:cNvSpPr>
          <p:nvPr/>
        </p:nvSpPr>
        <p:spPr bwMode="auto">
          <a:xfrm>
            <a:off x="755650" y="4578350"/>
            <a:ext cx="338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>
              <a:lnSpc>
                <a:spcPct val="100000"/>
              </a:lnSpc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zh-CN" altLang="en-US" b="1"/>
              <a:t>  </a:t>
            </a:r>
            <a:r>
              <a:rPr lang="zh-CN" altLang="en-US" sz="3200" b="1"/>
              <a:t>细缆</a:t>
            </a:r>
          </a:p>
        </p:txBody>
      </p:sp>
      <p:sp>
        <p:nvSpPr>
          <p:cNvPr id="690180" name="Rectangle 4"/>
          <p:cNvSpPr>
            <a:spLocks noChangeArrowheads="1"/>
          </p:cNvSpPr>
          <p:nvPr/>
        </p:nvSpPr>
        <p:spPr bwMode="auto">
          <a:xfrm>
            <a:off x="755650" y="5300663"/>
            <a:ext cx="41036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>
              <a:lnSpc>
                <a:spcPct val="100000"/>
              </a:lnSpc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zh-CN" altLang="en-US" b="1"/>
              <a:t>  </a:t>
            </a:r>
            <a:r>
              <a:rPr lang="zh-CN" altLang="en-US" sz="3200" b="1"/>
              <a:t>粗缆</a:t>
            </a:r>
          </a:p>
        </p:txBody>
      </p:sp>
      <p:sp>
        <p:nvSpPr>
          <p:cNvPr id="690181" name="Rectangle 5"/>
          <p:cNvSpPr>
            <a:spLocks noChangeArrowheads="1"/>
          </p:cNvSpPr>
          <p:nvPr/>
        </p:nvSpPr>
        <p:spPr bwMode="auto">
          <a:xfrm>
            <a:off x="468313" y="1196975"/>
            <a:ext cx="269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lnSpc>
                <a:spcPct val="100000"/>
              </a:lnSpc>
            </a:pPr>
            <a:r>
              <a:rPr lang="en-US" altLang="zh-CN" sz="3600" b="1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zh-CN" altLang="en-US" sz="3600" b="1">
                <a:solidFill>
                  <a:schemeClr val="tx1"/>
                </a:solidFill>
                <a:latin typeface="Times New Roman" pitchFamily="18" charset="0"/>
              </a:rPr>
              <a:t>、</a:t>
            </a:r>
            <a:r>
              <a:rPr lang="zh-CN" altLang="en-US" sz="3600" b="1">
                <a:solidFill>
                  <a:schemeClr val="tx1"/>
                </a:solidFill>
              </a:rPr>
              <a:t>同轴电缆</a:t>
            </a:r>
            <a:endParaRPr lang="zh-CN" altLang="en-US" sz="36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90182" name="Rectangle 6"/>
          <p:cNvSpPr>
            <a:spLocks noChangeArrowheads="1"/>
          </p:cNvSpPr>
          <p:nvPr/>
        </p:nvSpPr>
        <p:spPr bwMode="auto">
          <a:xfrm>
            <a:off x="488950" y="1912938"/>
            <a:ext cx="1562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lnSpc>
                <a:spcPct val="100000"/>
              </a:lnSpc>
              <a:buFont typeface="Wingdings" pitchFamily="2" charset="2"/>
              <a:buChar char="v"/>
            </a:pPr>
            <a:r>
              <a:rPr lang="zh-CN" altLang="en-US" sz="3200" b="1">
                <a:solidFill>
                  <a:schemeClr val="tx1"/>
                </a:solidFill>
              </a:rPr>
              <a:t>  分类</a:t>
            </a:r>
          </a:p>
        </p:txBody>
      </p:sp>
      <p:sp>
        <p:nvSpPr>
          <p:cNvPr id="690183" name="Rectangle 7"/>
          <p:cNvSpPr>
            <a:spLocks noChangeArrowheads="1"/>
          </p:cNvSpPr>
          <p:nvPr/>
        </p:nvSpPr>
        <p:spPr bwMode="auto">
          <a:xfrm>
            <a:off x="1116013" y="2565400"/>
            <a:ext cx="7234237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/>
            <a:r>
              <a:rPr lang="zh-CN" altLang="en-US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用于计算机网络中的基带同轴电缆的特征阻</a:t>
            </a:r>
          </a:p>
          <a:p>
            <a:pPr marL="342900" indent="-342900" algn="l"/>
            <a:r>
              <a:rPr lang="zh-CN" altLang="en-US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抗为</a:t>
            </a:r>
            <a:r>
              <a:rPr lang="en-US" altLang="zh-CN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50Ω</a:t>
            </a:r>
            <a:r>
              <a:rPr lang="zh-CN" altLang="en-US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，主要的型号有</a:t>
            </a:r>
            <a:r>
              <a:rPr lang="en-US" altLang="zh-CN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RG-8</a:t>
            </a:r>
            <a:r>
              <a:rPr lang="zh-CN" altLang="en-US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和</a:t>
            </a:r>
            <a:r>
              <a:rPr lang="en-US" altLang="zh-CN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RG-58</a:t>
            </a:r>
            <a:r>
              <a:rPr lang="zh-CN" altLang="en-US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，其中</a:t>
            </a:r>
          </a:p>
          <a:p>
            <a:pPr marL="342900" indent="-342900" algn="l"/>
            <a:r>
              <a:rPr lang="en-US" altLang="zh-CN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RG-8</a:t>
            </a:r>
            <a:r>
              <a:rPr lang="zh-CN" altLang="en-US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称为粗同轴电缆（简称为粗缆），</a:t>
            </a:r>
            <a:r>
              <a:rPr lang="en-US" altLang="zh-CN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RG-58</a:t>
            </a:r>
          </a:p>
          <a:p>
            <a:pPr marL="342900" indent="-342900" algn="l"/>
            <a:r>
              <a:rPr lang="zh-CN" altLang="en-US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称为细同轴电缆（简称为细缆）。</a:t>
            </a:r>
          </a:p>
        </p:txBody>
      </p:sp>
      <p:sp>
        <p:nvSpPr>
          <p:cNvPr id="690184" name="Rectangle 8"/>
          <p:cNvSpPr>
            <a:spLocks noChangeArrowheads="1"/>
          </p:cNvSpPr>
          <p:nvPr/>
        </p:nvSpPr>
        <p:spPr bwMode="auto">
          <a:xfrm>
            <a:off x="2843213" y="4652963"/>
            <a:ext cx="23256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zh-CN" altLang="en-US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使用</a:t>
            </a:r>
            <a:r>
              <a:rPr lang="en-US" altLang="zh-CN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BNC</a:t>
            </a:r>
            <a:r>
              <a:rPr lang="zh-CN" altLang="en-US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接头</a:t>
            </a:r>
          </a:p>
        </p:txBody>
      </p:sp>
      <p:sp>
        <p:nvSpPr>
          <p:cNvPr id="690185" name="Rectangle 9"/>
          <p:cNvSpPr>
            <a:spLocks noChangeArrowheads="1"/>
          </p:cNvSpPr>
          <p:nvPr/>
        </p:nvSpPr>
        <p:spPr bwMode="auto">
          <a:xfrm>
            <a:off x="2916238" y="5329238"/>
            <a:ext cx="22272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zh-CN" altLang="en-US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使用</a:t>
            </a:r>
            <a:r>
              <a:rPr lang="en-US" altLang="zh-CN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AUI</a:t>
            </a:r>
            <a:r>
              <a:rPr lang="zh-CN" altLang="en-US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接头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white">
          <a:xfrm>
            <a:off x="228600" y="188913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</a:rPr>
              <a:t>   </a:t>
            </a:r>
            <a:r>
              <a:rPr lang="zh-CN" altLang="en-US" sz="4000" b="1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传输</a:t>
            </a:r>
            <a:r>
              <a:rPr lang="zh-CN" altLang="en-US" sz="40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介质</a:t>
            </a:r>
            <a:r>
              <a:rPr lang="en-US" altLang="zh-CN" sz="36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—</a:t>
            </a:r>
            <a:r>
              <a:rPr lang="zh-CN" altLang="en-US" sz="36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有线传输介质</a:t>
            </a:r>
            <a:endParaRPr lang="zh-CN" altLang="en-US" sz="36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4" name="动作按钮: 第一张 13">
            <a:hlinkClick r:id="rId3" action="ppaction://hlinksldjump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计算机网络技术</a:t>
            </a: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湖北信息工程学校</a:t>
            </a: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11F0-09B8-48B1-8133-64B52775D224}" type="slidenum">
              <a:rPr lang="en-US" altLang="zh-CN" smtClean="0"/>
              <a:pPr/>
              <a:t>17</a:t>
            </a:fld>
            <a:endParaRPr lang="en-US" altLang="ko-KR" dirty="0"/>
          </a:p>
        </p:txBody>
      </p:sp>
      <p:sp>
        <p:nvSpPr>
          <p:cNvPr id="691202" name="Rectangle 2"/>
          <p:cNvSpPr>
            <a:spLocks noChangeArrowheads="1"/>
          </p:cNvSpPr>
          <p:nvPr/>
        </p:nvSpPr>
        <p:spPr bwMode="auto">
          <a:xfrm>
            <a:off x="611188" y="4638675"/>
            <a:ext cx="5976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>
              <a:lnSpc>
                <a:spcPct val="100000"/>
              </a:lnSpc>
              <a:buClr>
                <a:schemeClr val="tx2"/>
              </a:buClr>
              <a:buSzPct val="75000"/>
            </a:pPr>
            <a:r>
              <a:rPr lang="zh-CN" altLang="en-US" b="1"/>
              <a:t>有光脉冲</a:t>
            </a:r>
            <a:r>
              <a:rPr lang="en-US" altLang="zh-CN" b="1"/>
              <a:t>-1</a:t>
            </a:r>
            <a:r>
              <a:rPr lang="zh-CN" altLang="en-US" b="1"/>
              <a:t>，无光脉冲</a:t>
            </a:r>
            <a:r>
              <a:rPr lang="en-US" altLang="zh-CN" b="1"/>
              <a:t>-0</a:t>
            </a:r>
            <a:endParaRPr lang="zh-CN" altLang="en-US" b="1"/>
          </a:p>
        </p:txBody>
      </p:sp>
      <p:sp>
        <p:nvSpPr>
          <p:cNvPr id="691204" name="Rectangle 4"/>
          <p:cNvSpPr>
            <a:spLocks noChangeArrowheads="1"/>
          </p:cNvSpPr>
          <p:nvPr/>
        </p:nvSpPr>
        <p:spPr bwMode="auto">
          <a:xfrm>
            <a:off x="468313" y="1196975"/>
            <a:ext cx="34559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>
              <a:lnSpc>
                <a:spcPct val="100000"/>
              </a:lnSpc>
            </a:pPr>
            <a:r>
              <a:rPr lang="en-US" altLang="zh-CN" sz="3600" b="1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zh-CN" altLang="en-US" sz="3600" b="1">
                <a:solidFill>
                  <a:schemeClr val="tx1"/>
                </a:solidFill>
                <a:latin typeface="Times New Roman" pitchFamily="18" charset="0"/>
              </a:rPr>
              <a:t>、</a:t>
            </a:r>
            <a:r>
              <a:rPr lang="zh-CN" altLang="en-US" sz="3600" b="1">
                <a:solidFill>
                  <a:schemeClr val="tx1"/>
                </a:solidFill>
              </a:rPr>
              <a:t>光纤</a:t>
            </a:r>
          </a:p>
        </p:txBody>
      </p:sp>
      <p:sp>
        <p:nvSpPr>
          <p:cNvPr id="691205" name="Rectangle 5"/>
          <p:cNvSpPr>
            <a:spLocks noChangeArrowheads="1"/>
          </p:cNvSpPr>
          <p:nvPr/>
        </p:nvSpPr>
        <p:spPr bwMode="auto">
          <a:xfrm>
            <a:off x="488950" y="1912938"/>
            <a:ext cx="5118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lnSpc>
                <a:spcPct val="100000"/>
              </a:lnSpc>
              <a:buFont typeface="Wingdings" pitchFamily="2" charset="2"/>
              <a:buChar char="v"/>
            </a:pPr>
            <a:r>
              <a:rPr lang="zh-CN" altLang="en-US" sz="3200" b="1" dirty="0">
                <a:solidFill>
                  <a:schemeClr val="tx1"/>
                </a:solidFill>
              </a:rPr>
              <a:t> 传输原理</a:t>
            </a:r>
            <a:r>
              <a:rPr lang="en-US" altLang="zh-CN" sz="3200" b="1" dirty="0">
                <a:solidFill>
                  <a:schemeClr val="tx1"/>
                </a:solidFill>
              </a:rPr>
              <a:t>——</a:t>
            </a:r>
            <a:r>
              <a:rPr lang="zh-CN" altLang="en-US" sz="3200" b="1" dirty="0">
                <a:solidFill>
                  <a:schemeClr val="tx1"/>
                </a:solidFill>
              </a:rPr>
              <a:t>光的全反射</a:t>
            </a: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1042988" y="2565400"/>
            <a:ext cx="6940550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/>
            <a:r>
              <a:rPr lang="zh-CN" altLang="en-US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光从折射率高的介质（纤芯）射到折射率低</a:t>
            </a:r>
          </a:p>
          <a:p>
            <a:pPr marL="342900" indent="-342900" algn="l"/>
            <a:r>
              <a:rPr lang="zh-CN" altLang="en-US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的介质（玻璃包层）时会产生折射。当入射</a:t>
            </a:r>
          </a:p>
          <a:p>
            <a:pPr marL="342900" indent="-342900" algn="l"/>
            <a:r>
              <a:rPr lang="zh-CN" altLang="en-US" b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角≥临界值时产生全反射，不泄漏。</a:t>
            </a:r>
          </a:p>
        </p:txBody>
      </p:sp>
      <p:sp>
        <p:nvSpPr>
          <p:cNvPr id="691207" name="Rectangle 7"/>
          <p:cNvSpPr>
            <a:spLocks noChangeArrowheads="1"/>
          </p:cNvSpPr>
          <p:nvPr/>
        </p:nvSpPr>
        <p:spPr bwMode="auto">
          <a:xfrm>
            <a:off x="539750" y="4005263"/>
            <a:ext cx="4711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lnSpc>
                <a:spcPct val="100000"/>
              </a:lnSpc>
              <a:buFont typeface="Wingdings" pitchFamily="2" charset="2"/>
              <a:buChar char="v"/>
            </a:pPr>
            <a:r>
              <a:rPr lang="zh-CN" altLang="en-US" sz="3200" b="1">
                <a:solidFill>
                  <a:schemeClr val="tx1"/>
                </a:solidFill>
              </a:rPr>
              <a:t> 调制方法</a:t>
            </a:r>
            <a:r>
              <a:rPr lang="en-US" altLang="zh-CN" sz="3200" b="1">
                <a:solidFill>
                  <a:schemeClr val="tx1"/>
                </a:solidFill>
              </a:rPr>
              <a:t>——</a:t>
            </a:r>
            <a:r>
              <a:rPr lang="zh-CN" altLang="en-US" sz="3200" b="1">
                <a:solidFill>
                  <a:schemeClr val="tx1"/>
                </a:solidFill>
              </a:rPr>
              <a:t>亮度调制</a:t>
            </a:r>
          </a:p>
        </p:txBody>
      </p:sp>
      <p:sp>
        <p:nvSpPr>
          <p:cNvPr id="691208" name="Rectangle 8"/>
          <p:cNvSpPr>
            <a:spLocks noChangeArrowheads="1"/>
          </p:cNvSpPr>
          <p:nvPr/>
        </p:nvSpPr>
        <p:spPr bwMode="auto">
          <a:xfrm>
            <a:off x="581025" y="5226050"/>
            <a:ext cx="2273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lnSpc>
                <a:spcPct val="100000"/>
              </a:lnSpc>
              <a:buFont typeface="Wingdings" pitchFamily="2" charset="2"/>
              <a:buChar char="v"/>
            </a:pPr>
            <a:r>
              <a:rPr lang="zh-CN" altLang="en-US" sz="3200" b="1">
                <a:solidFill>
                  <a:schemeClr val="tx1"/>
                </a:solidFill>
              </a:rPr>
              <a:t> 应用领域</a:t>
            </a:r>
          </a:p>
        </p:txBody>
      </p:sp>
      <p:sp>
        <p:nvSpPr>
          <p:cNvPr id="691209" name="Rectangle 9"/>
          <p:cNvSpPr>
            <a:spLocks noChangeArrowheads="1"/>
          </p:cNvSpPr>
          <p:nvPr/>
        </p:nvSpPr>
        <p:spPr bwMode="auto">
          <a:xfrm>
            <a:off x="1042988" y="5905500"/>
            <a:ext cx="5873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zh-CN" altLang="en-US" b="1"/>
              <a:t>局域网主干、电信网络、服务器连接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white">
          <a:xfrm>
            <a:off x="228600" y="188913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</a:rPr>
              <a:t>   </a:t>
            </a:r>
            <a:r>
              <a:rPr lang="zh-CN" altLang="en-US" sz="4000" b="1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传输</a:t>
            </a:r>
            <a:r>
              <a:rPr lang="zh-CN" altLang="en-US" sz="40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介质</a:t>
            </a:r>
            <a:r>
              <a:rPr lang="en-US" altLang="zh-CN" sz="36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—</a:t>
            </a:r>
            <a:r>
              <a:rPr lang="zh-CN" altLang="en-US" sz="36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有线传输介质</a:t>
            </a:r>
            <a:endParaRPr lang="zh-CN" altLang="en-US" sz="36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4" name="动作按钮: 第一张 13">
            <a:hlinkClick r:id="rId2" action="ppaction://hlinksldjump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计算机网络技术</a:t>
            </a: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湖北信息工程学校</a:t>
            </a: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E449-4D13-4F38-A487-9AE0FF60EEF4}" type="slidenum">
              <a:rPr lang="en-US" altLang="zh-CN" smtClean="0"/>
              <a:pPr/>
              <a:t>18</a:t>
            </a:fld>
            <a:endParaRPr lang="en-US" altLang="ko-KR" dirty="0"/>
          </a:p>
        </p:txBody>
      </p:sp>
      <p:sp>
        <p:nvSpPr>
          <p:cNvPr id="693250" name="Rectangle 2"/>
          <p:cNvSpPr>
            <a:spLocks noChangeArrowheads="1"/>
          </p:cNvSpPr>
          <p:nvPr/>
        </p:nvSpPr>
        <p:spPr bwMode="auto">
          <a:xfrm>
            <a:off x="395288" y="1268413"/>
            <a:ext cx="2679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lnSpc>
                <a:spcPct val="100000"/>
              </a:lnSpc>
              <a:buFont typeface="Wingdings" pitchFamily="2" charset="2"/>
              <a:buChar char="v"/>
            </a:pPr>
            <a:r>
              <a:rPr lang="zh-CN" altLang="en-US" sz="3200" b="1" dirty="0">
                <a:solidFill>
                  <a:schemeClr val="tx1"/>
                </a:solidFill>
              </a:rPr>
              <a:t> 光纤的分类</a:t>
            </a:r>
          </a:p>
        </p:txBody>
      </p:sp>
      <p:sp>
        <p:nvSpPr>
          <p:cNvPr id="693252" name="Rectangle 4"/>
          <p:cNvSpPr>
            <a:spLocks noChangeArrowheads="1"/>
          </p:cNvSpPr>
          <p:nvPr/>
        </p:nvSpPr>
        <p:spPr bwMode="auto">
          <a:xfrm>
            <a:off x="466725" y="1916113"/>
            <a:ext cx="3384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>
              <a:lnSpc>
                <a:spcPct val="100000"/>
              </a:lnSpc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zh-CN" altLang="en-US" sz="3200" b="1"/>
              <a:t> 多模光纤</a:t>
            </a:r>
          </a:p>
        </p:txBody>
      </p:sp>
      <p:sp>
        <p:nvSpPr>
          <p:cNvPr id="693253" name="Rectangle 5"/>
          <p:cNvSpPr>
            <a:spLocks noChangeArrowheads="1"/>
          </p:cNvSpPr>
          <p:nvPr/>
        </p:nvSpPr>
        <p:spPr bwMode="auto">
          <a:xfrm>
            <a:off x="468313" y="4076700"/>
            <a:ext cx="338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>
              <a:lnSpc>
                <a:spcPct val="100000"/>
              </a:lnSpc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zh-CN" altLang="en-US" sz="3200" b="1"/>
              <a:t> 单模光纤</a:t>
            </a:r>
          </a:p>
        </p:txBody>
      </p:sp>
      <p:sp>
        <p:nvSpPr>
          <p:cNvPr id="693254" name="Rectangle 6"/>
          <p:cNvSpPr>
            <a:spLocks noChangeArrowheads="1"/>
          </p:cNvSpPr>
          <p:nvPr/>
        </p:nvSpPr>
        <p:spPr bwMode="auto">
          <a:xfrm>
            <a:off x="938213" y="2565400"/>
            <a:ext cx="7296150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/>
            <a:r>
              <a:rPr lang="zh-CN" altLang="en-US" b="1">
                <a:solidFill>
                  <a:srgbClr val="006666"/>
                </a:solidFill>
              </a:rPr>
              <a:t>以一定角度进入光纤的一束光。可以让多条光</a:t>
            </a:r>
          </a:p>
          <a:p>
            <a:pPr marL="342900" indent="-342900" algn="l"/>
            <a:r>
              <a:rPr lang="zh-CN" altLang="en-US" b="1">
                <a:solidFill>
                  <a:srgbClr val="006666"/>
                </a:solidFill>
              </a:rPr>
              <a:t>波以不同的入射角（但必须大于临界值）进入</a:t>
            </a:r>
          </a:p>
          <a:p>
            <a:pPr marL="342900" indent="-342900" algn="l"/>
            <a:r>
              <a:rPr lang="zh-CN" altLang="en-US" b="1">
                <a:solidFill>
                  <a:srgbClr val="006666"/>
                </a:solidFill>
              </a:rPr>
              <a:t>同一条纤芯进行传输，将这类光纤称为</a:t>
            </a:r>
            <a:r>
              <a:rPr lang="zh-CN" altLang="en-US" b="1"/>
              <a:t>多模</a:t>
            </a:r>
            <a:r>
              <a:rPr lang="zh-CN" altLang="en-US" b="1">
                <a:solidFill>
                  <a:srgbClr val="006666"/>
                </a:solidFill>
              </a:rPr>
              <a:t>。</a:t>
            </a:r>
          </a:p>
        </p:txBody>
      </p:sp>
      <p:sp>
        <p:nvSpPr>
          <p:cNvPr id="693255" name="Rectangle 7"/>
          <p:cNvSpPr>
            <a:spLocks noChangeArrowheads="1"/>
          </p:cNvSpPr>
          <p:nvPr/>
        </p:nvSpPr>
        <p:spPr bwMode="auto">
          <a:xfrm>
            <a:off x="938213" y="4724400"/>
            <a:ext cx="7385050" cy="154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lnSpc>
                <a:spcPct val="100000"/>
              </a:lnSpc>
            </a:pPr>
            <a:r>
              <a:rPr lang="zh-CN" altLang="en-US" b="1">
                <a:solidFill>
                  <a:srgbClr val="006666"/>
                </a:solidFill>
              </a:rPr>
              <a:t>当光纤的直径减小到只允许一个波长的光波传</a:t>
            </a:r>
          </a:p>
          <a:p>
            <a:pPr marL="342900" indent="-342900" algn="l">
              <a:lnSpc>
                <a:spcPct val="100000"/>
              </a:lnSpc>
            </a:pPr>
            <a:r>
              <a:rPr lang="zh-CN" altLang="en-US" b="1">
                <a:solidFill>
                  <a:srgbClr val="006666"/>
                </a:solidFill>
              </a:rPr>
              <a:t>输时，这时的光纤就如同一根波导体，没有反</a:t>
            </a:r>
          </a:p>
          <a:p>
            <a:pPr marL="342900" indent="-342900" algn="l">
              <a:lnSpc>
                <a:spcPct val="100000"/>
              </a:lnSpc>
            </a:pPr>
            <a:r>
              <a:rPr lang="zh-CN" altLang="en-US" b="1">
                <a:solidFill>
                  <a:srgbClr val="006666"/>
                </a:solidFill>
              </a:rPr>
              <a:t>射，而是沿直线传输，将这种光纤称为</a:t>
            </a:r>
            <a:r>
              <a:rPr lang="zh-CN" altLang="en-US" b="1"/>
              <a:t>单模。</a:t>
            </a:r>
            <a:r>
              <a:rPr lang="zh-CN" altLang="en-US">
                <a:solidFill>
                  <a:srgbClr val="006666"/>
                </a:solidFill>
              </a:rPr>
              <a:t> 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white">
          <a:xfrm>
            <a:off x="228600" y="188913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</a:rPr>
              <a:t>   </a:t>
            </a:r>
            <a:r>
              <a:rPr lang="zh-CN" altLang="en-US" sz="4000" b="1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传输</a:t>
            </a:r>
            <a:r>
              <a:rPr lang="zh-CN" altLang="en-US" sz="40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介质</a:t>
            </a:r>
            <a:r>
              <a:rPr lang="en-US" altLang="zh-CN" sz="36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—</a:t>
            </a:r>
            <a:r>
              <a:rPr lang="zh-CN" altLang="en-US" sz="36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有线传输介质</a:t>
            </a:r>
            <a:endParaRPr lang="zh-CN" altLang="en-US" sz="36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" name="动作按钮: 第一张 11">
            <a:hlinkClick r:id="rId3" action="ppaction://hlinksldjump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idx="1"/>
          </p:nvPr>
        </p:nvSpPr>
        <p:spPr>
          <a:xfrm>
            <a:off x="806450" y="1987550"/>
            <a:ext cx="8229600" cy="42497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/>
              <a:t>· </a:t>
            </a:r>
            <a:r>
              <a:rPr lang="zh-CN" altLang="en-US" sz="2800">
                <a:solidFill>
                  <a:srgbClr val="006666"/>
                </a:solidFill>
              </a:rPr>
              <a:t>单模光纤采用激光二极管（</a:t>
            </a:r>
            <a:r>
              <a:rPr lang="en-US" altLang="zh-CN" sz="2800">
                <a:solidFill>
                  <a:srgbClr val="006666"/>
                </a:solidFill>
              </a:rPr>
              <a:t>LD</a:t>
            </a:r>
            <a:r>
              <a:rPr lang="zh-CN" altLang="en-US" sz="2800">
                <a:solidFill>
                  <a:srgbClr val="006666"/>
                </a:solidFill>
              </a:rPr>
              <a:t>）作为光源，</a:t>
            </a:r>
          </a:p>
          <a:p>
            <a:pPr>
              <a:buFont typeface="Wingdings" pitchFamily="2" charset="2"/>
              <a:buNone/>
            </a:pPr>
            <a:r>
              <a:rPr lang="zh-CN" altLang="en-US" sz="2800">
                <a:solidFill>
                  <a:srgbClr val="006666"/>
                </a:solidFill>
              </a:rPr>
              <a:t>而多模光纤采用发光二极管（</a:t>
            </a:r>
            <a:r>
              <a:rPr lang="en-US" altLang="zh-CN" sz="2800">
                <a:solidFill>
                  <a:srgbClr val="006666"/>
                </a:solidFill>
              </a:rPr>
              <a:t>LED</a:t>
            </a:r>
            <a:r>
              <a:rPr lang="zh-CN" altLang="en-US" sz="2800">
                <a:solidFill>
                  <a:srgbClr val="006666"/>
                </a:solidFill>
              </a:rPr>
              <a:t>）为光源；</a:t>
            </a:r>
          </a:p>
          <a:p>
            <a:pPr>
              <a:buFont typeface="Wingdings" pitchFamily="2" charset="2"/>
              <a:buNone/>
            </a:pPr>
            <a:r>
              <a:rPr lang="en-US" altLang="zh-CN" sz="2800">
                <a:solidFill>
                  <a:srgbClr val="006666"/>
                </a:solidFill>
              </a:rPr>
              <a:t>· </a:t>
            </a:r>
            <a:r>
              <a:rPr lang="zh-CN" altLang="en-US" sz="2800">
                <a:solidFill>
                  <a:srgbClr val="006666"/>
                </a:solidFill>
              </a:rPr>
              <a:t>多模光纤的芯线粗，传输速率低、距离短，</a:t>
            </a:r>
          </a:p>
          <a:p>
            <a:pPr>
              <a:buFont typeface="Wingdings" pitchFamily="2" charset="2"/>
              <a:buNone/>
            </a:pPr>
            <a:r>
              <a:rPr lang="zh-CN" altLang="en-US" sz="2800">
                <a:solidFill>
                  <a:srgbClr val="006666"/>
                </a:solidFill>
              </a:rPr>
              <a:t>整体的传输性能差，但成本低，一般用于建筑</a:t>
            </a:r>
          </a:p>
          <a:p>
            <a:pPr>
              <a:buFont typeface="Wingdings" pitchFamily="2" charset="2"/>
              <a:buNone/>
            </a:pPr>
            <a:r>
              <a:rPr lang="zh-CN" altLang="en-US" sz="2800">
                <a:solidFill>
                  <a:srgbClr val="006666"/>
                </a:solidFill>
              </a:rPr>
              <a:t>物内或地理位置相邻的环境中；</a:t>
            </a:r>
          </a:p>
          <a:p>
            <a:pPr>
              <a:buFont typeface="Wingdings" pitchFamily="2" charset="2"/>
              <a:buNone/>
            </a:pPr>
            <a:r>
              <a:rPr lang="en-US" altLang="zh-CN" sz="2800">
                <a:solidFill>
                  <a:srgbClr val="006666"/>
                </a:solidFill>
              </a:rPr>
              <a:t>· </a:t>
            </a:r>
            <a:r>
              <a:rPr lang="zh-CN" altLang="en-US" sz="2800">
                <a:solidFill>
                  <a:srgbClr val="006666"/>
                </a:solidFill>
              </a:rPr>
              <a:t>单模光纤的纤芯相应较细，传输频带宽、容</a:t>
            </a:r>
          </a:p>
          <a:p>
            <a:pPr>
              <a:buFont typeface="Wingdings" pitchFamily="2" charset="2"/>
              <a:buNone/>
            </a:pPr>
            <a:r>
              <a:rPr lang="zh-CN" altLang="en-US" sz="2800">
                <a:solidFill>
                  <a:srgbClr val="006666"/>
                </a:solidFill>
              </a:rPr>
              <a:t>量大、传输距离长，但需激光源，成本较高，</a:t>
            </a:r>
          </a:p>
          <a:p>
            <a:pPr>
              <a:buFont typeface="Wingdings" pitchFamily="2" charset="2"/>
              <a:buNone/>
            </a:pPr>
            <a:r>
              <a:rPr lang="zh-CN" altLang="en-US" sz="2800">
                <a:solidFill>
                  <a:srgbClr val="006666"/>
                </a:solidFill>
              </a:rPr>
              <a:t>通常在建筑物之间或地域分散的环境中使用。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计算机网络技术</a:t>
            </a: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湖北信息工程学校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0796C-1303-4227-8498-198F4CB835F5}" type="slidenum">
              <a:rPr lang="en-US" altLang="zh-CN" smtClean="0"/>
              <a:pPr/>
              <a:t>19</a:t>
            </a:fld>
            <a:endParaRPr lang="en-US" altLang="ko-KR" dirty="0"/>
          </a:p>
        </p:txBody>
      </p:sp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34925" y="1336675"/>
            <a:ext cx="7561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>
              <a:lnSpc>
                <a:spcPct val="100000"/>
              </a:lnSpc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zh-CN" altLang="en-US" sz="3200" b="1" dirty="0"/>
              <a:t> 多模光纤与单模光纤的主要区别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white">
          <a:xfrm>
            <a:off x="228600" y="188913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</a:rPr>
              <a:t>   </a:t>
            </a:r>
            <a:r>
              <a:rPr lang="zh-CN" altLang="en-US" sz="4000" b="1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传输</a:t>
            </a:r>
            <a:r>
              <a:rPr lang="zh-CN" altLang="en-US" sz="40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介质</a:t>
            </a:r>
            <a:r>
              <a:rPr lang="en-US" altLang="zh-CN" sz="36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—</a:t>
            </a:r>
            <a:r>
              <a:rPr lang="zh-CN" altLang="en-US" sz="36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有线传输介质</a:t>
            </a:r>
            <a:endParaRPr lang="zh-CN" altLang="en-US" sz="36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" name="动作按钮: 第一张 8">
            <a:hlinkClick r:id="rId3" action="ppaction://hlinksldjump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计算机网络技术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湖北信息工程学校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83EF-33C1-4350-AD1D-428FA279D410}" type="slidenum">
              <a:rPr lang="en-US" altLang="zh-CN" smtClean="0"/>
              <a:pPr/>
              <a:t>2</a:t>
            </a:fld>
            <a:endParaRPr lang="en-US" altLang="ko-KR" dirty="0"/>
          </a:p>
        </p:txBody>
      </p:sp>
      <p:sp>
        <p:nvSpPr>
          <p:cNvPr id="7" name="AutoShape 4">
            <a:hlinkClick r:id="rId2" action="ppaction://hlinksldjump" highlightClick="1"/>
            <a:hlinkHover r:id="" action="ppaction://noaction">
              <a:snd r:embed="rId3" name="arrow.wav"/>
            </a:hlinkHover>
          </p:cNvPr>
          <p:cNvSpPr>
            <a:spLocks noChangeArrowheads="1"/>
          </p:cNvSpPr>
          <p:nvPr/>
        </p:nvSpPr>
        <p:spPr bwMode="auto">
          <a:xfrm>
            <a:off x="3285828" y="692696"/>
            <a:ext cx="1655763" cy="6477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chemeClr val="accent2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目录</a:t>
            </a:r>
          </a:p>
        </p:txBody>
      </p:sp>
      <p:sp>
        <p:nvSpPr>
          <p:cNvPr id="8" name="AutoShape 5">
            <a:hlinkClick r:id="rId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7257" y="3501380"/>
            <a:ext cx="2615902" cy="6477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仿宋" pitchFamily="2" charset="-122"/>
              </a:rPr>
              <a:t>有线传输介质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华文仿宋" pitchFamily="2" charset="-122"/>
            </a:endParaRPr>
          </a:p>
        </p:txBody>
      </p:sp>
      <p:sp>
        <p:nvSpPr>
          <p:cNvPr id="9" name="AutoShape 6">
            <a:hlinkClick r:id="rId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47986" y="4422230"/>
            <a:ext cx="2615902" cy="6477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无线传输介质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AutoShape 7">
            <a:hlinkClick r:id="rId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2813" y="5445596"/>
            <a:ext cx="2615902" cy="6477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练习 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AutoShape 8">
            <a:hlinkClick r:id="rId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56742" y="2539876"/>
            <a:ext cx="2615902" cy="6477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分类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AutoShape 9">
            <a:hlinkClick r:id="rId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47986" y="1628800"/>
            <a:ext cx="2615902" cy="64770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简介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" name="Picture 13" descr="BD10289_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4" y="6237312"/>
            <a:ext cx="5472113" cy="92075"/>
          </a:xfrm>
          <a:prstGeom prst="rect">
            <a:avLst/>
          </a:prstGeom>
          <a:noFill/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BD10290_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8018463"/>
            <a:ext cx="5689600" cy="95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6" descr="BD21427_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107" y="1952650"/>
            <a:ext cx="4303385" cy="400214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5634792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计算机网络技术</a:t>
            </a: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湖北信息工程学校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489A-028E-4A1B-A5D7-B9C326FEE149}" type="slidenum">
              <a:rPr lang="en-US" altLang="zh-CN" smtClean="0"/>
              <a:pPr/>
              <a:t>20</a:t>
            </a:fld>
            <a:endParaRPr lang="en-US" altLang="ko-KR" dirty="0"/>
          </a:p>
        </p:txBody>
      </p:sp>
      <p:sp>
        <p:nvSpPr>
          <p:cNvPr id="695298" name="Rectangle 2"/>
          <p:cNvSpPr>
            <a:spLocks noChangeArrowheads="1"/>
          </p:cNvSpPr>
          <p:nvPr/>
        </p:nvSpPr>
        <p:spPr bwMode="auto">
          <a:xfrm>
            <a:off x="395288" y="1336675"/>
            <a:ext cx="3086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lnSpc>
                <a:spcPct val="100000"/>
              </a:lnSpc>
              <a:buFont typeface="Wingdings" pitchFamily="2" charset="2"/>
              <a:buChar char="v"/>
            </a:pPr>
            <a:r>
              <a:rPr lang="zh-CN" altLang="en-US" sz="3200" b="1">
                <a:solidFill>
                  <a:schemeClr val="tx1"/>
                </a:solidFill>
              </a:rPr>
              <a:t> 光纤的优缺点</a:t>
            </a:r>
          </a:p>
        </p:txBody>
      </p:sp>
      <p:sp>
        <p:nvSpPr>
          <p:cNvPr id="695300" name="Rectangle 4"/>
          <p:cNvSpPr>
            <a:spLocks noChangeArrowheads="1"/>
          </p:cNvSpPr>
          <p:nvPr/>
        </p:nvSpPr>
        <p:spPr bwMode="auto">
          <a:xfrm>
            <a:off x="466725" y="2033588"/>
            <a:ext cx="8208963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>
              <a:lnSpc>
                <a:spcPct val="100000"/>
              </a:lnSpc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zh-CN" altLang="en-US" b="1"/>
              <a:t> </a:t>
            </a:r>
            <a:r>
              <a:rPr lang="zh-CN" altLang="en-US" sz="3200" b="1"/>
              <a:t>传输带宽高：仅受光电转换器件的限制（＞</a:t>
            </a:r>
            <a:r>
              <a:rPr lang="en-US" altLang="zh-CN" sz="3200" b="1"/>
              <a:t>100Gb/s</a:t>
            </a:r>
            <a:r>
              <a:rPr lang="zh-CN" altLang="en-US" sz="3200" b="1"/>
              <a:t>）</a:t>
            </a:r>
          </a:p>
          <a:p>
            <a:pPr lvl="1" algn="l">
              <a:lnSpc>
                <a:spcPct val="100000"/>
              </a:lnSpc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zh-CN" altLang="en-US" sz="3200" b="1"/>
              <a:t> 传输损耗小，适合长距离传输</a:t>
            </a:r>
          </a:p>
          <a:p>
            <a:pPr lvl="1" algn="l">
              <a:lnSpc>
                <a:spcPct val="100000"/>
              </a:lnSpc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zh-CN" altLang="en-US" sz="3200" b="1"/>
              <a:t> 抗干扰性能极好、误码率低，保密性好</a:t>
            </a:r>
          </a:p>
          <a:p>
            <a:pPr lvl="1" algn="l">
              <a:lnSpc>
                <a:spcPct val="100000"/>
              </a:lnSpc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zh-CN" altLang="en-US" sz="3200" b="1"/>
              <a:t> 轻便</a:t>
            </a:r>
          </a:p>
          <a:p>
            <a:pPr lvl="1" algn="l">
              <a:lnSpc>
                <a:spcPct val="100000"/>
              </a:lnSpc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zh-CN" altLang="en-US" sz="3200" b="1"/>
              <a:t> 价格较高</a:t>
            </a:r>
          </a:p>
          <a:p>
            <a:pPr lvl="1" algn="l">
              <a:lnSpc>
                <a:spcPct val="100000"/>
              </a:lnSpc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zh-CN" altLang="en-US" sz="3200" b="1"/>
              <a:t> 需要光电转换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white">
          <a:xfrm>
            <a:off x="228600" y="188913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</a:rPr>
              <a:t>   </a:t>
            </a:r>
            <a:r>
              <a:rPr lang="zh-CN" altLang="en-US" sz="4000" b="1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传输</a:t>
            </a:r>
            <a:r>
              <a:rPr lang="zh-CN" altLang="en-US" sz="40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介质</a:t>
            </a:r>
            <a:r>
              <a:rPr lang="en-US" altLang="zh-CN" sz="36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—</a:t>
            </a:r>
            <a:r>
              <a:rPr lang="zh-CN" altLang="en-US" sz="36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有线传输介质</a:t>
            </a:r>
            <a:endParaRPr lang="zh-CN" altLang="en-US" sz="36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" name="动作按钮: 第一张 8">
            <a:hlinkClick r:id="rId3" action="ppaction://hlinksldjump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计算机网络技术</a:t>
            </a: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湖北信息工程学校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489A-028E-4A1B-A5D7-B9C326FEE149}" type="slidenum">
              <a:rPr lang="en-US" altLang="zh-CN" smtClean="0"/>
              <a:pPr/>
              <a:t>21</a:t>
            </a:fld>
            <a:endParaRPr lang="en-US" altLang="ko-KR" dirty="0"/>
          </a:p>
        </p:txBody>
      </p:sp>
      <p:sp>
        <p:nvSpPr>
          <p:cNvPr id="695298" name="Rectangle 2"/>
          <p:cNvSpPr>
            <a:spLocks noChangeArrowheads="1"/>
          </p:cNvSpPr>
          <p:nvPr/>
        </p:nvSpPr>
        <p:spPr bwMode="auto">
          <a:xfrm>
            <a:off x="395288" y="1336675"/>
            <a:ext cx="3086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lnSpc>
                <a:spcPct val="100000"/>
              </a:lnSpc>
              <a:buFont typeface="Wingdings" pitchFamily="2" charset="2"/>
              <a:buChar char="v"/>
            </a:pPr>
            <a:r>
              <a:rPr lang="zh-CN" altLang="en-US" sz="3200" b="1" dirty="0">
                <a:solidFill>
                  <a:schemeClr val="tx1"/>
                </a:solidFill>
              </a:rPr>
              <a:t> 光纤的优缺点</a:t>
            </a:r>
          </a:p>
        </p:txBody>
      </p:sp>
      <p:sp>
        <p:nvSpPr>
          <p:cNvPr id="695300" name="Rectangle 4"/>
          <p:cNvSpPr>
            <a:spLocks noChangeArrowheads="1"/>
          </p:cNvSpPr>
          <p:nvPr/>
        </p:nvSpPr>
        <p:spPr bwMode="auto">
          <a:xfrm>
            <a:off x="466725" y="2033588"/>
            <a:ext cx="8208963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>
              <a:lnSpc>
                <a:spcPct val="100000"/>
              </a:lnSpc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zh-CN" altLang="en-US" b="1"/>
              <a:t> </a:t>
            </a:r>
            <a:r>
              <a:rPr lang="zh-CN" altLang="en-US" sz="3200" b="1"/>
              <a:t>传输带宽高：仅受光电转换器件的限制（＞</a:t>
            </a:r>
            <a:r>
              <a:rPr lang="en-US" altLang="zh-CN" sz="3200" b="1"/>
              <a:t>100Gb/s</a:t>
            </a:r>
            <a:r>
              <a:rPr lang="zh-CN" altLang="en-US" sz="3200" b="1"/>
              <a:t>）</a:t>
            </a:r>
          </a:p>
          <a:p>
            <a:pPr lvl="1" algn="l">
              <a:lnSpc>
                <a:spcPct val="100000"/>
              </a:lnSpc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zh-CN" altLang="en-US" sz="3200" b="1"/>
              <a:t> 传输损耗小，适合长距离传输</a:t>
            </a:r>
          </a:p>
          <a:p>
            <a:pPr lvl="1" algn="l">
              <a:lnSpc>
                <a:spcPct val="100000"/>
              </a:lnSpc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zh-CN" altLang="en-US" sz="3200" b="1"/>
              <a:t> 抗干扰性能极好、误码率低，保密性好</a:t>
            </a:r>
          </a:p>
          <a:p>
            <a:pPr lvl="1" algn="l">
              <a:lnSpc>
                <a:spcPct val="100000"/>
              </a:lnSpc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zh-CN" altLang="en-US" sz="3200" b="1"/>
              <a:t> 轻便</a:t>
            </a:r>
          </a:p>
          <a:p>
            <a:pPr lvl="1" algn="l">
              <a:lnSpc>
                <a:spcPct val="100000"/>
              </a:lnSpc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zh-CN" altLang="en-US" sz="3200" b="1"/>
              <a:t> 价格较高</a:t>
            </a:r>
          </a:p>
          <a:p>
            <a:pPr lvl="1" algn="l">
              <a:lnSpc>
                <a:spcPct val="100000"/>
              </a:lnSpc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zh-CN" altLang="en-US" sz="3200" b="1"/>
              <a:t> 需要光电转换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white">
          <a:xfrm>
            <a:off x="228600" y="188913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</a:rPr>
              <a:t>   </a:t>
            </a:r>
            <a:r>
              <a:rPr lang="zh-CN" altLang="en-US" sz="4000" b="1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传输</a:t>
            </a:r>
            <a:r>
              <a:rPr lang="zh-CN" altLang="en-US" sz="40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介质</a:t>
            </a:r>
            <a:r>
              <a:rPr lang="en-US" altLang="zh-CN" sz="36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—</a:t>
            </a:r>
            <a:r>
              <a:rPr lang="zh-CN" altLang="en-US" sz="36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有线传输介质</a:t>
            </a:r>
            <a:endParaRPr lang="zh-CN" altLang="en-US" sz="36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" name="动作按钮: 第一张 8">
            <a:hlinkClick r:id="rId3" action="ppaction://hlinksldjump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21146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计算机网络技术</a:t>
            </a: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湖北信息工程学校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489A-028E-4A1B-A5D7-B9C326FEE149}" type="slidenum">
              <a:rPr lang="en-US" altLang="zh-CN" smtClean="0"/>
              <a:pPr/>
              <a:t>22</a:t>
            </a:fld>
            <a:endParaRPr lang="en-US" altLang="ko-KR" dirty="0"/>
          </a:p>
        </p:txBody>
      </p:sp>
      <p:sp>
        <p:nvSpPr>
          <p:cNvPr id="695298" name="Rectangle 2"/>
          <p:cNvSpPr>
            <a:spLocks noChangeArrowheads="1"/>
          </p:cNvSpPr>
          <p:nvPr/>
        </p:nvSpPr>
        <p:spPr bwMode="auto">
          <a:xfrm>
            <a:off x="395288" y="1336675"/>
            <a:ext cx="51667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lnSpc>
                <a:spcPct val="100000"/>
              </a:lnSpc>
              <a:buFont typeface="Wingdings" pitchFamily="2" charset="2"/>
              <a:buChar char="v"/>
            </a:pPr>
            <a:r>
              <a:rPr lang="zh-CN" altLang="en-US" sz="3200" b="1" dirty="0">
                <a:solidFill>
                  <a:schemeClr val="tx1"/>
                </a:solidFill>
              </a:rPr>
              <a:t> 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三种有线传输介质的比较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695300" name="Rectangle 4"/>
          <p:cNvSpPr>
            <a:spLocks noChangeArrowheads="1"/>
          </p:cNvSpPr>
          <p:nvPr/>
        </p:nvSpPr>
        <p:spPr bwMode="auto">
          <a:xfrm>
            <a:off x="466725" y="2033588"/>
            <a:ext cx="8208963" cy="235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>
              <a:lnSpc>
                <a:spcPct val="100000"/>
              </a:lnSpc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zh-CN" altLang="en-US" b="1" dirty="0"/>
              <a:t> </a:t>
            </a:r>
            <a:r>
              <a:rPr lang="zh-CN" altLang="en-US" sz="3200" b="1" dirty="0"/>
              <a:t>传输带宽高</a:t>
            </a:r>
            <a:r>
              <a:rPr lang="zh-CN" altLang="en-US" sz="3200" b="1" dirty="0" smtClean="0"/>
              <a:t>：光纤</a:t>
            </a:r>
            <a:r>
              <a:rPr lang="en-US" altLang="zh-CN" sz="3200" b="1" dirty="0" smtClean="0"/>
              <a:t>&gt;</a:t>
            </a:r>
            <a:r>
              <a:rPr lang="zh-CN" altLang="en-US" sz="3200" b="1" dirty="0" smtClean="0"/>
              <a:t>同轴电缆</a:t>
            </a:r>
            <a:r>
              <a:rPr lang="en-US" altLang="zh-CN" sz="3200" b="1" dirty="0" smtClean="0"/>
              <a:t>&gt;</a:t>
            </a:r>
            <a:r>
              <a:rPr lang="zh-CN" altLang="en-US" sz="3200" b="1" dirty="0" smtClean="0"/>
              <a:t>双绞线</a:t>
            </a:r>
            <a:endParaRPr lang="en-US" altLang="zh-CN" sz="3200" b="1" dirty="0" smtClean="0"/>
          </a:p>
          <a:p>
            <a:pPr lvl="1" algn="l">
              <a:lnSpc>
                <a:spcPct val="100000"/>
              </a:lnSpc>
              <a:buClr>
                <a:schemeClr val="tx2"/>
              </a:buClr>
              <a:buSzPct val="75000"/>
            </a:pPr>
            <a:endParaRPr lang="zh-CN" altLang="en-US" sz="3200" b="1" dirty="0"/>
          </a:p>
          <a:p>
            <a:pPr lvl="1" algn="l">
              <a:lnSpc>
                <a:spcPct val="100000"/>
              </a:lnSpc>
              <a:buClr>
                <a:schemeClr val="tx2"/>
              </a:buClr>
              <a:buSzPct val="75000"/>
              <a:buBlip>
                <a:blip r:embed="rId2"/>
              </a:buBlip>
            </a:pPr>
            <a:r>
              <a:rPr lang="zh-CN" altLang="en-US" sz="3200" b="1" dirty="0" smtClean="0"/>
              <a:t>抗干扰性能：</a:t>
            </a:r>
            <a:r>
              <a:rPr lang="zh-CN" altLang="en-US" sz="3200" b="1" dirty="0"/>
              <a:t>光纤</a:t>
            </a:r>
            <a:r>
              <a:rPr lang="en-US" altLang="zh-CN" sz="3200" b="1" dirty="0"/>
              <a:t>&gt;</a:t>
            </a:r>
            <a:r>
              <a:rPr lang="zh-CN" altLang="en-US" sz="3200" b="1" dirty="0"/>
              <a:t>同轴电缆</a:t>
            </a:r>
            <a:r>
              <a:rPr lang="en-US" altLang="zh-CN" sz="3200" b="1" dirty="0"/>
              <a:t>&gt;</a:t>
            </a:r>
            <a:r>
              <a:rPr lang="zh-CN" altLang="en-US" sz="3200" b="1" dirty="0"/>
              <a:t>双绞线</a:t>
            </a:r>
          </a:p>
          <a:p>
            <a:pPr lvl="1" algn="l">
              <a:lnSpc>
                <a:spcPct val="100000"/>
              </a:lnSpc>
              <a:buClr>
                <a:schemeClr val="tx2"/>
              </a:buClr>
              <a:buSzPct val="75000"/>
            </a:pPr>
            <a:endParaRPr lang="zh-CN" altLang="en-US" sz="3200" b="1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white">
          <a:xfrm>
            <a:off x="228600" y="188913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</a:rPr>
              <a:t>   </a:t>
            </a:r>
            <a:r>
              <a:rPr lang="zh-CN" altLang="en-US" sz="4000" b="1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传输</a:t>
            </a:r>
            <a:r>
              <a:rPr lang="zh-CN" altLang="en-US" sz="40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介质</a:t>
            </a:r>
            <a:r>
              <a:rPr lang="en-US" altLang="zh-CN" sz="36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—</a:t>
            </a:r>
            <a:r>
              <a:rPr lang="zh-CN" altLang="en-US" sz="36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有线传输介质</a:t>
            </a:r>
            <a:endParaRPr lang="zh-CN" altLang="en-US" sz="36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" name="动作按钮: 第一张 8">
            <a:hlinkClick r:id="rId3" action="ppaction://hlinksldjump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20558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计算机网络技术</a:t>
            </a: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湖北信息工程学校</a:t>
            </a: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5DF2-1F0F-4776-A1F1-8BA6284DC8A5}" type="slidenum">
              <a:rPr lang="en-US" altLang="zh-CN" smtClean="0"/>
              <a:pPr/>
              <a:t>23</a:t>
            </a:fld>
            <a:endParaRPr lang="en-US" altLang="ko-KR" dirty="0"/>
          </a:p>
        </p:txBody>
      </p:sp>
      <p:sp>
        <p:nvSpPr>
          <p:cNvPr id="696322" name="Rectangle 2"/>
          <p:cNvSpPr>
            <a:spLocks noChangeArrowheads="1"/>
          </p:cNvSpPr>
          <p:nvPr/>
        </p:nvSpPr>
        <p:spPr bwMode="white">
          <a:xfrm>
            <a:off x="228600" y="188913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</a:rPr>
              <a:t>   </a:t>
            </a:r>
            <a:r>
              <a:rPr lang="zh-CN" altLang="en-US" sz="4000" b="1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传输介质</a:t>
            </a:r>
          </a:p>
        </p:txBody>
      </p:sp>
      <p:sp>
        <p:nvSpPr>
          <p:cNvPr id="696323" name="Rectangle 3"/>
          <p:cNvSpPr>
            <a:spLocks noChangeArrowheads="1"/>
          </p:cNvSpPr>
          <p:nvPr/>
        </p:nvSpPr>
        <p:spPr bwMode="auto">
          <a:xfrm>
            <a:off x="468313" y="1196975"/>
            <a:ext cx="4607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lnSpc>
                <a:spcPct val="100000"/>
              </a:lnSpc>
            </a:pPr>
            <a:r>
              <a:rPr lang="en-US" altLang="zh-CN" sz="3600" b="1" dirty="0">
                <a:solidFill>
                  <a:schemeClr val="tx1"/>
                </a:solidFill>
                <a:latin typeface="Times New Roman" pitchFamily="18" charset="0"/>
              </a:rPr>
              <a:t>4</a:t>
            </a:r>
            <a:r>
              <a:rPr lang="zh-CN" altLang="en-US" sz="3600" b="1" dirty="0">
                <a:solidFill>
                  <a:schemeClr val="tx1"/>
                </a:solidFill>
                <a:latin typeface="Times New Roman" pitchFamily="18" charset="0"/>
              </a:rPr>
              <a:t>、</a:t>
            </a:r>
            <a:r>
              <a:rPr lang="zh-CN" altLang="en-US" sz="3600" b="1" dirty="0" smtClean="0">
                <a:solidFill>
                  <a:schemeClr val="tx1"/>
                </a:solidFill>
              </a:rPr>
              <a:t>无线传输介质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696324" name="Rectangle 4"/>
          <p:cNvSpPr>
            <a:spLocks noChangeArrowheads="1"/>
          </p:cNvSpPr>
          <p:nvPr/>
        </p:nvSpPr>
        <p:spPr bwMode="auto">
          <a:xfrm>
            <a:off x="498475" y="1912938"/>
            <a:ext cx="2273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lnSpc>
                <a:spcPct val="100000"/>
              </a:lnSpc>
              <a:buFont typeface="Wingdings" pitchFamily="2" charset="2"/>
              <a:buChar char="v"/>
            </a:pPr>
            <a:r>
              <a:rPr lang="zh-CN" altLang="en-US" sz="3200" b="1">
                <a:solidFill>
                  <a:schemeClr val="tx1"/>
                </a:solidFill>
              </a:rPr>
              <a:t> 主要类型</a:t>
            </a:r>
          </a:p>
        </p:txBody>
      </p:sp>
      <p:sp>
        <p:nvSpPr>
          <p:cNvPr id="696325" name="Rectangle 5"/>
          <p:cNvSpPr>
            <a:spLocks noChangeArrowheads="1"/>
          </p:cNvSpPr>
          <p:nvPr/>
        </p:nvSpPr>
        <p:spPr bwMode="auto">
          <a:xfrm>
            <a:off x="581025" y="4149725"/>
            <a:ext cx="2273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lnSpc>
                <a:spcPct val="100000"/>
              </a:lnSpc>
              <a:buFont typeface="Wingdings" pitchFamily="2" charset="2"/>
              <a:buChar char="v"/>
            </a:pPr>
            <a:r>
              <a:rPr lang="zh-CN" altLang="en-US" sz="3200" b="1">
                <a:solidFill>
                  <a:schemeClr val="tx1"/>
                </a:solidFill>
              </a:rPr>
              <a:t> 应用领域</a:t>
            </a:r>
          </a:p>
        </p:txBody>
      </p:sp>
      <p:sp>
        <p:nvSpPr>
          <p:cNvPr id="696326" name="Rectangle 6"/>
          <p:cNvSpPr>
            <a:spLocks noChangeArrowheads="1"/>
          </p:cNvSpPr>
          <p:nvPr/>
        </p:nvSpPr>
        <p:spPr bwMode="auto">
          <a:xfrm>
            <a:off x="612775" y="2562225"/>
            <a:ext cx="6480175" cy="154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>
              <a:lnSpc>
                <a:spcPct val="100000"/>
              </a:lnSpc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zh-CN" altLang="en-US" b="1" dirty="0"/>
              <a:t> 无线电、地面微波</a:t>
            </a:r>
          </a:p>
          <a:p>
            <a:pPr lvl="1" algn="l">
              <a:lnSpc>
                <a:spcPct val="100000"/>
              </a:lnSpc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zh-CN" altLang="en-US" b="1" dirty="0"/>
              <a:t> 通信卫星</a:t>
            </a:r>
          </a:p>
          <a:p>
            <a:pPr lvl="1" algn="l">
              <a:lnSpc>
                <a:spcPct val="100000"/>
              </a:lnSpc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zh-CN" altLang="en-US" b="1" dirty="0"/>
              <a:t> </a:t>
            </a:r>
            <a:r>
              <a:rPr lang="zh-CN" altLang="en-US" b="1" dirty="0" smtClean="0"/>
              <a:t>红外线、激光等</a:t>
            </a:r>
            <a:endParaRPr lang="zh-CN" altLang="en-US" b="1" dirty="0"/>
          </a:p>
        </p:txBody>
      </p:sp>
      <p:sp>
        <p:nvSpPr>
          <p:cNvPr id="696327" name="Rectangle 7"/>
          <p:cNvSpPr>
            <a:spLocks noChangeArrowheads="1"/>
          </p:cNvSpPr>
          <p:nvPr/>
        </p:nvSpPr>
        <p:spPr bwMode="auto">
          <a:xfrm>
            <a:off x="612775" y="4764088"/>
            <a:ext cx="6480175" cy="154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>
              <a:lnSpc>
                <a:spcPct val="100000"/>
              </a:lnSpc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zh-CN" altLang="en-US" b="1"/>
              <a:t> 无需物理连接</a:t>
            </a:r>
          </a:p>
          <a:p>
            <a:pPr lvl="1" algn="l">
              <a:lnSpc>
                <a:spcPct val="100000"/>
              </a:lnSpc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zh-CN" altLang="en-US" b="1"/>
              <a:t> 适用于长距离或不便布线的场合</a:t>
            </a:r>
          </a:p>
          <a:p>
            <a:pPr lvl="1" algn="l">
              <a:lnSpc>
                <a:spcPct val="100000"/>
              </a:lnSpc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zh-CN" altLang="en-US" b="1"/>
              <a:t> 易受干扰，为障碍物所阻隔</a:t>
            </a:r>
          </a:p>
        </p:txBody>
      </p:sp>
      <p:sp>
        <p:nvSpPr>
          <p:cNvPr id="11" name="动作按钮: 第一张 10">
            <a:hlinkClick r:id="rId3" action="ppaction://hlinksldjump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960022" y="2060848"/>
            <a:ext cx="7572418" cy="500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800" dirty="0" smtClean="0"/>
              <a:t>1</a:t>
            </a:r>
            <a:r>
              <a:rPr lang="zh-CN" altLang="zh-CN" sz="2800" dirty="0" smtClean="0"/>
              <a:t>．</a:t>
            </a:r>
            <a:r>
              <a:rPr lang="zh-CN" altLang="zh-CN" sz="2800" dirty="0"/>
              <a:t>目前网络传输介质中传输速率最高的是</a:t>
            </a:r>
            <a:r>
              <a:rPr lang="en-US" altLang="zh-CN" sz="2800" dirty="0" smtClean="0"/>
              <a:t>(     )</a:t>
            </a:r>
            <a:r>
              <a:rPr lang="zh-CN" altLang="zh-CN" sz="2800" dirty="0"/>
              <a:t>。</a:t>
            </a:r>
          </a:p>
          <a:p>
            <a:pPr>
              <a:lnSpc>
                <a:spcPct val="200000"/>
              </a:lnSpc>
            </a:pPr>
            <a:r>
              <a:rPr lang="en-US" altLang="zh-CN" sz="2800" dirty="0"/>
              <a:t>   A</a:t>
            </a:r>
            <a:r>
              <a:rPr lang="zh-CN" altLang="zh-CN" sz="2800" dirty="0"/>
              <a:t>．双绞线　　</a:t>
            </a:r>
            <a:r>
              <a:rPr lang="en-US" altLang="zh-CN" sz="2800" dirty="0"/>
              <a:t>B</a:t>
            </a:r>
            <a:r>
              <a:rPr lang="zh-CN" altLang="zh-CN" sz="2800" dirty="0"/>
              <a:t>．同轴电缆　</a:t>
            </a:r>
            <a:endParaRPr lang="en-US" altLang="zh-CN" sz="2800" dirty="0" smtClean="0"/>
          </a:p>
          <a:p>
            <a:pPr algn="l">
              <a:lnSpc>
                <a:spcPct val="200000"/>
              </a:lnSpc>
            </a:pPr>
            <a:r>
              <a:rPr lang="en-US" altLang="zh-CN" sz="2800" dirty="0" smtClean="0"/>
              <a:t>                C</a:t>
            </a:r>
            <a:r>
              <a:rPr lang="zh-CN" altLang="zh-CN" sz="2800" dirty="0"/>
              <a:t>．光缆　　</a:t>
            </a:r>
            <a:r>
              <a:rPr lang="en-US" altLang="zh-CN" sz="2800" dirty="0" smtClean="0"/>
              <a:t>     D</a:t>
            </a:r>
            <a:r>
              <a:rPr lang="zh-CN" altLang="zh-CN" sz="2800" dirty="0"/>
              <a:t>．电话线</a:t>
            </a: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endParaRPr lang="zh-CN" altLang="en-US" sz="2800" b="1" dirty="0">
              <a:solidFill>
                <a:srgbClr val="000000"/>
              </a:solidFill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endParaRPr lang="zh-CN" altLang="en-US" sz="2800" b="1" dirty="0">
              <a:solidFill>
                <a:srgbClr val="000000"/>
              </a:solidFill>
              <a:latin typeface="幼圆" pitchFamily="49" charset="-122"/>
              <a:ea typeface="幼圆" pitchFamily="49" charset="-122"/>
              <a:cs typeface="Times New Roman" pitchFamily="18" charset="0"/>
            </a:endParaRPr>
          </a:p>
        </p:txBody>
      </p:sp>
      <p:sp>
        <p:nvSpPr>
          <p:cNvPr id="27664" name="WordArt 16"/>
          <p:cNvSpPr>
            <a:spLocks noChangeArrowheads="1" noChangeShapeType="1" noTextEdit="1"/>
          </p:cNvSpPr>
          <p:nvPr/>
        </p:nvSpPr>
        <p:spPr bwMode="auto">
          <a:xfrm>
            <a:off x="724316" y="980728"/>
            <a:ext cx="2520950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21"/>
              </a:avLst>
            </a:prstTxWarp>
          </a:bodyPr>
          <a:lstStyle/>
          <a:p>
            <a:pPr algn="ctr"/>
            <a:r>
              <a:rPr lang="zh-CN" alt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隶书"/>
                <a:ea typeface="隶书"/>
              </a:rPr>
              <a:t>练习题</a:t>
            </a:r>
            <a:r>
              <a:rPr lang="en-US" altLang="zh-C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隶书"/>
                <a:ea typeface="隶书"/>
              </a:rPr>
              <a:t>: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隶书"/>
              <a:ea typeface="隶书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12360" y="2420888"/>
            <a:ext cx="21602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6" name="动作按钮: 第一张 5">
            <a:hlinkClick r:id="rId2" action="ppaction://hlinksldjump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56687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412776"/>
            <a:ext cx="6480720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2"/>
                </a:solidFill>
                <a:latin typeface="幼圆" pitchFamily="49" charset="-122"/>
                <a:ea typeface="幼圆" pitchFamily="49" charset="-122"/>
              </a:rPr>
              <a:t>2</a:t>
            </a:r>
            <a:r>
              <a:rPr lang="zh-CN" altLang="en-US" sz="2800" dirty="0" smtClean="0">
                <a:solidFill>
                  <a:schemeClr val="tx2"/>
                </a:solidFill>
                <a:latin typeface="幼圆" pitchFamily="49" charset="-122"/>
                <a:ea typeface="幼圆" pitchFamily="49" charset="-122"/>
              </a:rPr>
              <a:t>、</a:t>
            </a:r>
            <a:r>
              <a:rPr lang="zh-CN" altLang="en-US" dirty="0" smtClean="0">
                <a:solidFill>
                  <a:schemeClr val="tx2"/>
                </a:solidFill>
                <a:latin typeface="幼圆" pitchFamily="49" charset="-122"/>
                <a:ea typeface="幼圆" pitchFamily="49" charset="-122"/>
              </a:rPr>
              <a:t>以下不是网络有线传输介质的是</a:t>
            </a:r>
            <a:r>
              <a:rPr lang="en-US" altLang="zh-CN" sz="2800" dirty="0" smtClean="0">
                <a:solidFill>
                  <a:schemeClr val="tx2"/>
                </a:solidFill>
                <a:latin typeface="幼圆" pitchFamily="49" charset="-122"/>
                <a:ea typeface="幼圆" pitchFamily="49" charset="-122"/>
              </a:rPr>
              <a:t>____</a:t>
            </a:r>
            <a:r>
              <a:rPr lang="zh-CN" altLang="en-US" sz="2800" dirty="0" smtClean="0">
                <a:solidFill>
                  <a:schemeClr val="tx2"/>
                </a:solidFill>
                <a:latin typeface="幼圆" pitchFamily="49" charset="-122"/>
                <a:ea typeface="幼圆" pitchFamily="49" charset="-122"/>
              </a:rPr>
              <a:t>。</a:t>
            </a:r>
            <a:endParaRPr lang="zh-CN" altLang="en-US" sz="2800" dirty="0">
              <a:solidFill>
                <a:schemeClr val="tx2"/>
              </a:solidFill>
              <a:latin typeface="幼圆" pitchFamily="49" charset="-122"/>
              <a:ea typeface="幼圆" pitchFamily="49" charset="-122"/>
            </a:endParaRPr>
          </a:p>
          <a:p>
            <a:r>
              <a:rPr lang="en-US" altLang="zh-CN" sz="2800" dirty="0">
                <a:solidFill>
                  <a:schemeClr val="tx2"/>
                </a:solidFill>
                <a:latin typeface="幼圆" pitchFamily="49" charset="-122"/>
                <a:ea typeface="幼圆" pitchFamily="49" charset="-122"/>
              </a:rPr>
              <a:t>A</a:t>
            </a:r>
            <a:r>
              <a:rPr lang="zh-CN" altLang="en-US" sz="2800" dirty="0" smtClean="0">
                <a:solidFill>
                  <a:schemeClr val="tx2"/>
                </a:solidFill>
                <a:latin typeface="幼圆" pitchFamily="49" charset="-122"/>
                <a:ea typeface="幼圆" pitchFamily="49" charset="-122"/>
              </a:rPr>
              <a:t>、双绞线      </a:t>
            </a:r>
            <a:r>
              <a:rPr lang="en-US" altLang="zh-CN" sz="2800" dirty="0" smtClean="0">
                <a:solidFill>
                  <a:schemeClr val="tx2"/>
                </a:solidFill>
                <a:latin typeface="幼圆" pitchFamily="49" charset="-122"/>
                <a:ea typeface="幼圆" pitchFamily="49" charset="-122"/>
              </a:rPr>
              <a:t>B</a:t>
            </a:r>
            <a:r>
              <a:rPr lang="zh-CN" altLang="en-US" sz="2800" dirty="0" smtClean="0">
                <a:solidFill>
                  <a:schemeClr val="tx2"/>
                </a:solidFill>
                <a:latin typeface="幼圆" pitchFamily="49" charset="-122"/>
                <a:ea typeface="幼圆" pitchFamily="49" charset="-122"/>
              </a:rPr>
              <a:t>、红外线</a:t>
            </a:r>
            <a:endParaRPr lang="en-US" altLang="zh-CN" sz="2800" dirty="0" smtClean="0">
              <a:solidFill>
                <a:schemeClr val="tx2"/>
              </a:solidFill>
              <a:latin typeface="幼圆" pitchFamily="49" charset="-122"/>
              <a:ea typeface="幼圆" pitchFamily="49" charset="-122"/>
            </a:endParaRPr>
          </a:p>
          <a:p>
            <a:r>
              <a:rPr lang="en-US" altLang="zh-CN" sz="2800" dirty="0" smtClean="0">
                <a:solidFill>
                  <a:schemeClr val="tx2"/>
                </a:solidFill>
                <a:latin typeface="幼圆" pitchFamily="49" charset="-122"/>
                <a:ea typeface="幼圆" pitchFamily="49" charset="-122"/>
              </a:rPr>
              <a:t>C</a:t>
            </a:r>
            <a:r>
              <a:rPr lang="zh-CN" altLang="en-US" sz="2800" dirty="0" smtClean="0">
                <a:solidFill>
                  <a:schemeClr val="tx2"/>
                </a:solidFill>
                <a:latin typeface="幼圆" pitchFamily="49" charset="-122"/>
                <a:ea typeface="幼圆" pitchFamily="49" charset="-122"/>
              </a:rPr>
              <a:t>、同轴电缆      </a:t>
            </a:r>
            <a:r>
              <a:rPr lang="en-US" altLang="zh-CN" sz="2800" dirty="0" smtClean="0">
                <a:solidFill>
                  <a:schemeClr val="tx2"/>
                </a:solidFill>
                <a:latin typeface="幼圆" pitchFamily="49" charset="-122"/>
                <a:ea typeface="幼圆" pitchFamily="49" charset="-122"/>
              </a:rPr>
              <a:t>D</a:t>
            </a:r>
            <a:r>
              <a:rPr lang="zh-CN" altLang="en-US" sz="2800" dirty="0" smtClean="0">
                <a:solidFill>
                  <a:schemeClr val="tx2"/>
                </a:solidFill>
                <a:latin typeface="幼圆" pitchFamily="49" charset="-122"/>
                <a:ea typeface="幼圆" pitchFamily="49" charset="-122"/>
              </a:rPr>
              <a:t>、光纤</a:t>
            </a:r>
            <a:endParaRPr lang="en-US" altLang="zh-CN" sz="2800" dirty="0" smtClean="0">
              <a:solidFill>
                <a:schemeClr val="tx2"/>
              </a:solidFill>
              <a:latin typeface="幼圆" pitchFamily="49" charset="-122"/>
              <a:ea typeface="幼圆" pitchFamily="49" charset="-122"/>
            </a:endParaRPr>
          </a:p>
          <a:p>
            <a:pPr algn="l"/>
            <a:r>
              <a:rPr lang="en-US" altLang="zh-CN" sz="2800" dirty="0" smtClean="0">
                <a:solidFill>
                  <a:schemeClr val="tx2"/>
                </a:solidFill>
                <a:latin typeface="幼圆" pitchFamily="49" charset="-122"/>
                <a:ea typeface="幼圆" pitchFamily="49" charset="-122"/>
              </a:rPr>
              <a:t>3</a:t>
            </a:r>
            <a:r>
              <a:rPr lang="zh-CN" altLang="en-US" sz="2800" dirty="0" smtClean="0">
                <a:solidFill>
                  <a:schemeClr val="tx2"/>
                </a:solidFill>
                <a:latin typeface="幼圆" pitchFamily="49" charset="-122"/>
                <a:ea typeface="幼圆" pitchFamily="49" charset="-122"/>
              </a:rPr>
              <a:t>、通信干线需要进行远距离传输，一般采用</a:t>
            </a:r>
            <a:r>
              <a:rPr lang="en-US" altLang="zh-CN" dirty="0">
                <a:solidFill>
                  <a:schemeClr val="tx2"/>
                </a:solidFill>
                <a:latin typeface="幼圆" pitchFamily="49" charset="-122"/>
                <a:ea typeface="幼圆" pitchFamily="49" charset="-122"/>
              </a:rPr>
              <a:t>____ </a:t>
            </a:r>
            <a:r>
              <a:rPr lang="zh-CN" altLang="en-US" sz="2800" dirty="0" smtClean="0">
                <a:solidFill>
                  <a:schemeClr val="tx2"/>
                </a:solidFill>
                <a:latin typeface="幼圆" pitchFamily="49" charset="-122"/>
                <a:ea typeface="幼圆" pitchFamily="49" charset="-122"/>
              </a:rPr>
              <a:t>。</a:t>
            </a:r>
            <a:endParaRPr lang="zh-CN" altLang="en-US" sz="2800" dirty="0">
              <a:solidFill>
                <a:schemeClr val="tx2"/>
              </a:solidFill>
              <a:latin typeface="幼圆" pitchFamily="49" charset="-122"/>
              <a:ea typeface="幼圆" pitchFamily="49" charset="-122"/>
            </a:endParaRPr>
          </a:p>
          <a:p>
            <a:r>
              <a:rPr lang="en-US" altLang="zh-CN" dirty="0">
                <a:solidFill>
                  <a:schemeClr val="tx2"/>
                </a:solidFill>
                <a:latin typeface="幼圆" pitchFamily="49" charset="-122"/>
                <a:ea typeface="幼圆" pitchFamily="49" charset="-122"/>
              </a:rPr>
              <a:t>A</a:t>
            </a:r>
            <a:r>
              <a:rPr lang="zh-CN" altLang="en-US" dirty="0">
                <a:solidFill>
                  <a:schemeClr val="tx2"/>
                </a:solidFill>
                <a:latin typeface="幼圆" pitchFamily="49" charset="-122"/>
                <a:ea typeface="幼圆" pitchFamily="49" charset="-122"/>
              </a:rPr>
              <a:t>、双绞线      </a:t>
            </a:r>
            <a:r>
              <a:rPr lang="en-US" altLang="zh-CN" dirty="0">
                <a:solidFill>
                  <a:schemeClr val="tx2"/>
                </a:solidFill>
                <a:latin typeface="幼圆" pitchFamily="49" charset="-122"/>
                <a:ea typeface="幼圆" pitchFamily="49" charset="-122"/>
              </a:rPr>
              <a:t>B</a:t>
            </a:r>
            <a:r>
              <a:rPr lang="zh-CN" altLang="en-US" dirty="0">
                <a:solidFill>
                  <a:schemeClr val="tx2"/>
                </a:solidFill>
                <a:latin typeface="幼圆" pitchFamily="49" charset="-122"/>
                <a:ea typeface="幼圆" pitchFamily="49" charset="-122"/>
              </a:rPr>
              <a:t>、红外线</a:t>
            </a:r>
            <a:endParaRPr lang="en-US" altLang="zh-CN" dirty="0">
              <a:solidFill>
                <a:schemeClr val="tx2"/>
              </a:solidFill>
              <a:latin typeface="幼圆" pitchFamily="49" charset="-122"/>
              <a:ea typeface="幼圆" pitchFamily="49" charset="-122"/>
            </a:endParaRPr>
          </a:p>
          <a:p>
            <a:r>
              <a:rPr lang="en-US" altLang="zh-CN" dirty="0">
                <a:solidFill>
                  <a:schemeClr val="tx2"/>
                </a:solidFill>
                <a:latin typeface="幼圆" pitchFamily="49" charset="-122"/>
                <a:ea typeface="幼圆" pitchFamily="49" charset="-122"/>
              </a:rPr>
              <a:t>C</a:t>
            </a:r>
            <a:r>
              <a:rPr lang="zh-CN" altLang="en-US" dirty="0">
                <a:solidFill>
                  <a:schemeClr val="tx2"/>
                </a:solidFill>
                <a:latin typeface="幼圆" pitchFamily="49" charset="-122"/>
                <a:ea typeface="幼圆" pitchFamily="49" charset="-122"/>
              </a:rPr>
              <a:t>、同轴电缆      </a:t>
            </a:r>
            <a:r>
              <a:rPr lang="en-US" altLang="zh-CN" dirty="0">
                <a:solidFill>
                  <a:schemeClr val="tx2"/>
                </a:solidFill>
                <a:latin typeface="幼圆" pitchFamily="49" charset="-122"/>
                <a:ea typeface="幼圆" pitchFamily="49" charset="-122"/>
              </a:rPr>
              <a:t>D</a:t>
            </a:r>
            <a:r>
              <a:rPr lang="zh-CN" altLang="en-US" dirty="0">
                <a:solidFill>
                  <a:schemeClr val="tx2"/>
                </a:solidFill>
                <a:latin typeface="幼圆" pitchFamily="49" charset="-122"/>
                <a:ea typeface="幼圆" pitchFamily="49" charset="-122"/>
              </a:rPr>
              <a:t>、光纤</a:t>
            </a:r>
            <a:endParaRPr lang="en-US" altLang="zh-CN" dirty="0">
              <a:solidFill>
                <a:schemeClr val="tx2"/>
              </a:solidFill>
              <a:latin typeface="幼圆" pitchFamily="49" charset="-122"/>
              <a:ea typeface="幼圆" pitchFamily="49" charset="-122"/>
            </a:endParaRPr>
          </a:p>
          <a:p>
            <a:endParaRPr lang="en-US" altLang="zh-CN" sz="2800" dirty="0" smtClean="0">
              <a:solidFill>
                <a:schemeClr val="tx2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6296" y="1412776"/>
            <a:ext cx="21602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3268668"/>
            <a:ext cx="21602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</a:t>
            </a:r>
            <a:endParaRPr lang="zh-CN" altLang="en-US" dirty="0"/>
          </a:p>
        </p:txBody>
      </p:sp>
      <p:sp>
        <p:nvSpPr>
          <p:cNvPr id="6" name="动作按钮: 第一张 5">
            <a:hlinkClick r:id="rId2" action="ppaction://hlinksldjump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40843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ko-KR" dirty="0">
                <a:ea typeface="Gulim" pitchFamily="34" charset="-127"/>
              </a:rPr>
              <a:t>Thank you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4B1BC1C5-DC40-45D4-8EAF-E48A0A988132}" type="slidenum">
              <a:rPr lang="ko-KR" altLang="en-US"/>
              <a:pPr/>
              <a:t>26</a:t>
            </a:fld>
            <a:endParaRPr lang="en-US" altLang="ko-KR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white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4000" b="1" dirty="0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</a:rPr>
              <a:t> </a:t>
            </a:r>
            <a:r>
              <a:rPr lang="zh-CN" altLang="en-US" sz="4000" b="1" dirty="0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</a:rPr>
              <a:t>网络</a:t>
            </a:r>
            <a:r>
              <a:rPr lang="zh-CN" altLang="en-US" sz="40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传输介质简介</a:t>
            </a:r>
            <a:endParaRPr lang="zh-CN" altLang="en-US" sz="40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457200">
              <a:buNone/>
            </a:pPr>
            <a:r>
              <a:rPr lang="zh-CN" altLang="en-US" dirty="0"/>
              <a:t>网络传输介质是指在网络中传输信息的载体，常用的传输介质分为有线传输介质和无线传输介质两大类。不同的传输介质，其特性也各不相同，它们不同的特性对网络中数据通信质量和通信速度有较大影响。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 smtClean="0"/>
              <a:t>计算机网络技术</a:t>
            </a:r>
            <a:endParaRPr lang="zh-CN" altLang="en-US" dirty="0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湖北信息工程学校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83EF-33C1-4350-AD1D-428FA279D410}" type="slidenum">
              <a:rPr lang="en-US" altLang="zh-CN" smtClean="0"/>
              <a:pPr/>
              <a:t>3</a:t>
            </a:fld>
            <a:endParaRPr lang="en-US" altLang="ko-KR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21956"/>
            <a:ext cx="3240360" cy="1801559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  <a:alpha val="6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11" name="内容占位符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00808"/>
            <a:ext cx="3240360" cy="2095500"/>
          </a:xfrm>
        </p:spPr>
      </p:pic>
      <p:sp>
        <p:nvSpPr>
          <p:cNvPr id="10" name="动作按钮: 第一张 9">
            <a:hlinkClick r:id="rId5" action="ppaction://hlinksldjump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50096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7282763" cy="366254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学习目标</a:t>
            </a:r>
            <a:endParaRPr lang="en-US" altLang="zh-CN" b="1" dirty="0">
              <a:latin typeface="华文楷体" pitchFamily="2" charset="-122"/>
              <a:ea typeface="华文楷体" pitchFamily="2" charset="-122"/>
            </a:endParaRPr>
          </a:p>
          <a:p>
            <a:pPr marL="628650" lvl="1" indent="-457200" fontAlgn="base">
              <a:lnSpc>
                <a:spcPct val="90000"/>
              </a:lnSpc>
              <a:spcAft>
                <a:spcPct val="0"/>
              </a:spcAft>
              <a:buClr>
                <a:schemeClr val="tx1"/>
              </a:buClr>
            </a:pPr>
            <a:r>
              <a:rPr lang="zh-CN" altLang="en-US" dirty="0" smtClean="0">
                <a:solidFill>
                  <a:srgbClr val="AD3976"/>
                </a:solidFill>
                <a:latin typeface="华文楷体" pitchFamily="2" charset="-122"/>
                <a:ea typeface="华文楷体" pitchFamily="2" charset="-122"/>
              </a:rPr>
              <a:t>了解</a:t>
            </a:r>
            <a:r>
              <a:rPr lang="zh-CN" altLang="en-US" dirty="0">
                <a:solidFill>
                  <a:srgbClr val="AD3976"/>
                </a:solidFill>
                <a:latin typeface="华文楷体" pitchFamily="2" charset="-122"/>
                <a:ea typeface="华文楷体" pitchFamily="2" charset="-122"/>
              </a:rPr>
              <a:t>传输介质的概念，分类</a:t>
            </a:r>
            <a:endParaRPr lang="en-US" altLang="zh-CN" dirty="0">
              <a:solidFill>
                <a:srgbClr val="AD3976"/>
              </a:solidFill>
              <a:latin typeface="华文楷体" pitchFamily="2" charset="-122"/>
              <a:ea typeface="华文楷体" pitchFamily="2" charset="-122"/>
            </a:endParaRPr>
          </a:p>
          <a:p>
            <a:pPr marL="628650" lvl="1" indent="-457200" fontAlgn="base">
              <a:lnSpc>
                <a:spcPct val="90000"/>
              </a:lnSpc>
              <a:spcAft>
                <a:spcPct val="0"/>
              </a:spcAft>
              <a:buClr>
                <a:schemeClr val="tx1"/>
              </a:buClr>
            </a:pPr>
            <a:r>
              <a:rPr lang="zh-CN" altLang="en-US" b="1" dirty="0" smtClean="0">
                <a:solidFill>
                  <a:srgbClr val="AD3976"/>
                </a:solidFill>
                <a:latin typeface="华文楷体" pitchFamily="2" charset="-122"/>
                <a:ea typeface="华文楷体" pitchFamily="2" charset="-122"/>
              </a:rPr>
              <a:t>掌握</a:t>
            </a:r>
            <a:r>
              <a:rPr lang="zh-CN" altLang="en-US" b="1" dirty="0">
                <a:solidFill>
                  <a:srgbClr val="AD3976"/>
                </a:solidFill>
                <a:latin typeface="华文楷体" pitchFamily="2" charset="-122"/>
                <a:ea typeface="华文楷体" pitchFamily="2" charset="-122"/>
              </a:rPr>
              <a:t>常用有线传输介质的特点</a:t>
            </a:r>
            <a:endParaRPr lang="en-US" altLang="zh-CN" b="1" dirty="0">
              <a:solidFill>
                <a:srgbClr val="AD3976"/>
              </a:solidFill>
              <a:latin typeface="华文楷体" pitchFamily="2" charset="-122"/>
              <a:ea typeface="华文楷体" pitchFamily="2" charset="-122"/>
            </a:endParaRPr>
          </a:p>
          <a:p>
            <a:pPr fontAlgn="base"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能力目标</a:t>
            </a:r>
            <a:endParaRPr lang="en-US" altLang="zh-CN" b="1" dirty="0">
              <a:latin typeface="华文楷体" pitchFamily="2" charset="-122"/>
              <a:ea typeface="华文楷体" pitchFamily="2" charset="-122"/>
            </a:endParaRPr>
          </a:p>
          <a:p>
            <a:pPr marL="628650" lvl="1" indent="-457200" fontAlgn="base">
              <a:lnSpc>
                <a:spcPct val="90000"/>
              </a:lnSpc>
              <a:spcAft>
                <a:spcPct val="0"/>
              </a:spcAft>
              <a:buClr>
                <a:schemeClr val="tx1"/>
              </a:buClr>
            </a:pPr>
            <a:r>
              <a:rPr lang="zh-CN" altLang="en-US" dirty="0">
                <a:solidFill>
                  <a:srgbClr val="AD3976"/>
                </a:solidFill>
                <a:latin typeface="华文楷体" pitchFamily="2" charset="-122"/>
                <a:ea typeface="华文楷体" pitchFamily="2" charset="-122"/>
              </a:rPr>
              <a:t>能够根据不同环境合理选择相应传输介质</a:t>
            </a:r>
            <a:endParaRPr lang="en-US" altLang="zh-CN" dirty="0">
              <a:solidFill>
                <a:srgbClr val="AD3976"/>
              </a:solidFill>
              <a:latin typeface="华文楷体" pitchFamily="2" charset="-122"/>
              <a:ea typeface="华文楷体" pitchFamily="2" charset="-122"/>
            </a:endParaRPr>
          </a:p>
          <a:p>
            <a:pPr fontAlgn="base"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学习重点</a:t>
            </a:r>
            <a:endParaRPr lang="en-US" altLang="zh-CN" b="1" dirty="0">
              <a:latin typeface="华文楷体" pitchFamily="2" charset="-122"/>
              <a:ea typeface="华文楷体" pitchFamily="2" charset="-122"/>
            </a:endParaRPr>
          </a:p>
          <a:p>
            <a:pPr marL="628650" lvl="1" indent="-457200" fontAlgn="base">
              <a:lnSpc>
                <a:spcPct val="90000"/>
              </a:lnSpc>
              <a:spcAft>
                <a:spcPct val="0"/>
              </a:spcAft>
              <a:buClr>
                <a:schemeClr val="tx1"/>
              </a:buClr>
            </a:pPr>
            <a:r>
              <a:rPr lang="zh-CN" altLang="en-US" dirty="0">
                <a:solidFill>
                  <a:srgbClr val="AD3976"/>
                </a:solidFill>
                <a:latin typeface="华文楷体" pitchFamily="2" charset="-122"/>
                <a:ea typeface="华文楷体" pitchFamily="2" charset="-122"/>
              </a:rPr>
              <a:t>有线传输介质的特点 </a:t>
            </a:r>
            <a:endParaRPr lang="en-US" altLang="zh-CN" dirty="0">
              <a:solidFill>
                <a:srgbClr val="AD3976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smtClean="0"/>
              <a:t>计算机网络技术</a:t>
            </a:r>
            <a:endParaRPr lang="zh-CN" altLang="en-US"/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湖北信息工程学校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83EF-33C1-4350-AD1D-428FA279D410}" type="slidenum">
              <a:rPr lang="en-US" altLang="zh-CN" smtClean="0"/>
              <a:pPr/>
              <a:t>4</a:t>
            </a:fld>
            <a:endParaRPr lang="en-US" altLang="ko-KR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179512" y="332656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</a:pPr>
            <a:r>
              <a:rPr lang="en-US" altLang="zh-CN" sz="3600" kern="0" dirty="0" smtClean="0">
                <a:latin typeface="Times New Roman" pitchFamily="18" charset="0"/>
                <a:ea typeface="隶书" pitchFamily="49" charset="-122"/>
              </a:rPr>
              <a:t>   </a:t>
            </a:r>
            <a:r>
              <a:rPr lang="zh-CN" altLang="en-US" sz="4000" kern="0" dirty="0" smtClean="0">
                <a:latin typeface="隶书" pitchFamily="49" charset="-122"/>
                <a:ea typeface="隶书" pitchFamily="49" charset="-122"/>
              </a:rPr>
              <a:t>传输介质</a:t>
            </a:r>
            <a:endParaRPr lang="zh-CN" altLang="en-US" sz="4000" kern="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" name="动作按钮: 第一张 9">
            <a:hlinkClick r:id="rId2" action="ppaction://hlinksldjump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40410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网络传输介质</a:t>
            </a:r>
            <a:r>
              <a:rPr lang="zh-CN" altLang="en-US" b="1" kern="0" dirty="0" smtClean="0">
                <a:latin typeface="隶书" pitchFamily="49" charset="-122"/>
                <a:ea typeface="隶书" pitchFamily="49" charset="-122"/>
              </a:rPr>
              <a:t>分类</a:t>
            </a:r>
            <a:endParaRPr lang="zh-CN" altLang="en-US" b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lvl="1" algn="ctr">
              <a:buClr>
                <a:schemeClr val="accent1"/>
              </a:buClr>
            </a:pPr>
            <a:endParaRPr lang="zh-CN" altLang="en-US" sz="3200" dirty="0"/>
          </a:p>
          <a:p>
            <a:r>
              <a:rPr lang="zh-CN" altLang="en-US" sz="3200" dirty="0" smtClean="0"/>
              <a:t>有线</a:t>
            </a:r>
            <a:endParaRPr lang="zh-CN" altLang="en-US" sz="320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 vert="horz" rtlCol="0">
            <a:normAutofit/>
          </a:bodyPr>
          <a:lstStyle/>
          <a:p>
            <a:pPr marL="457200" indent="-457200" eaLnBrk="0" hangingPunct="0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kumimoji="1" lang="zh-CN" altLang="en-US" b="1" dirty="0">
                <a:solidFill>
                  <a:srgbClr val="006666"/>
                </a:solidFill>
              </a:rPr>
              <a:t>双绞线 </a:t>
            </a:r>
            <a:endParaRPr kumimoji="1" lang="en-US" altLang="zh-CN" b="1" dirty="0">
              <a:solidFill>
                <a:srgbClr val="006666"/>
              </a:solidFill>
            </a:endParaRPr>
          </a:p>
          <a:p>
            <a:pPr marL="457200" indent="-457200" eaLnBrk="0" hangingPunct="0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endParaRPr kumimoji="1" lang="en-US" altLang="zh-CN" b="1" dirty="0">
              <a:solidFill>
                <a:srgbClr val="006666"/>
              </a:solidFill>
            </a:endParaRPr>
          </a:p>
          <a:p>
            <a:pPr marL="457200" indent="-457200" eaLnBrk="0" hangingPunct="0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kumimoji="1" lang="zh-CN" altLang="en-US" b="1" dirty="0">
                <a:solidFill>
                  <a:srgbClr val="006666"/>
                </a:solidFill>
              </a:rPr>
              <a:t>同轴电缆</a:t>
            </a:r>
            <a:endParaRPr kumimoji="1" lang="en-US" altLang="zh-CN" b="1" dirty="0">
              <a:solidFill>
                <a:srgbClr val="006666"/>
              </a:solidFill>
            </a:endParaRPr>
          </a:p>
          <a:p>
            <a:pPr marL="457200" indent="-457200" eaLnBrk="0" hangingPunct="0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endParaRPr kumimoji="1" lang="en-US" altLang="zh-CN" b="1" dirty="0">
              <a:solidFill>
                <a:srgbClr val="006666"/>
              </a:solidFill>
            </a:endParaRPr>
          </a:p>
          <a:p>
            <a:pPr marL="457200" indent="-457200" eaLnBrk="0" hangingPunct="0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kumimoji="1" lang="zh-CN" altLang="en-US" b="1" dirty="0">
                <a:solidFill>
                  <a:srgbClr val="006666"/>
                </a:solidFill>
              </a:rPr>
              <a:t>光纤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lvl="1">
              <a:buClr>
                <a:schemeClr val="accent1"/>
              </a:buClr>
            </a:pPr>
            <a:r>
              <a:rPr lang="zh-CN" altLang="en-US" sz="3200" dirty="0"/>
              <a:t> </a:t>
            </a:r>
            <a:r>
              <a:rPr lang="zh-CN" altLang="en-US" sz="3200" dirty="0" smtClean="0"/>
              <a:t>无线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 eaLnBrk="0" hangingPunct="0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kumimoji="1" lang="zh-CN" altLang="en-US" b="1" dirty="0">
                <a:solidFill>
                  <a:srgbClr val="006666"/>
                </a:solidFill>
              </a:rPr>
              <a:t>无线电</a:t>
            </a:r>
            <a:endParaRPr kumimoji="1" lang="en-US" altLang="zh-CN" b="1" dirty="0">
              <a:solidFill>
                <a:srgbClr val="006666"/>
              </a:solidFill>
            </a:endParaRPr>
          </a:p>
          <a:p>
            <a:pPr marL="457200" indent="-457200" eaLnBrk="0" hangingPunct="0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kumimoji="1" lang="zh-CN" altLang="en-US" b="1" dirty="0">
                <a:solidFill>
                  <a:srgbClr val="006666"/>
                </a:solidFill>
              </a:rPr>
              <a:t>微波</a:t>
            </a:r>
            <a:endParaRPr kumimoji="1" lang="en-US" altLang="zh-CN" b="1" dirty="0">
              <a:solidFill>
                <a:srgbClr val="006666"/>
              </a:solidFill>
            </a:endParaRPr>
          </a:p>
          <a:p>
            <a:pPr marL="457200" indent="-457200" eaLnBrk="0" hangingPunct="0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kumimoji="1" lang="zh-CN" altLang="en-US" b="1" dirty="0">
                <a:solidFill>
                  <a:srgbClr val="006666"/>
                </a:solidFill>
              </a:rPr>
              <a:t>卫星</a:t>
            </a:r>
            <a:endParaRPr kumimoji="1" lang="en-US" altLang="zh-CN" b="1" dirty="0">
              <a:solidFill>
                <a:srgbClr val="006666"/>
              </a:solidFill>
            </a:endParaRPr>
          </a:p>
          <a:p>
            <a:pPr marL="457200" indent="-457200" eaLnBrk="0" hangingPunct="0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kumimoji="1" lang="zh-CN" altLang="en-US" b="1" dirty="0">
                <a:solidFill>
                  <a:srgbClr val="006666"/>
                </a:solidFill>
              </a:rPr>
              <a:t>红外线</a:t>
            </a:r>
            <a:endParaRPr kumimoji="1" lang="en-US" altLang="zh-CN" b="1" dirty="0">
              <a:solidFill>
                <a:srgbClr val="006666"/>
              </a:solidFill>
            </a:endParaRPr>
          </a:p>
          <a:p>
            <a:pPr marL="457200" indent="-457200" eaLnBrk="0" hangingPunct="0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l"/>
            </a:pPr>
            <a:r>
              <a:rPr kumimoji="1" lang="zh-CN" altLang="en-US" b="1" dirty="0">
                <a:solidFill>
                  <a:srgbClr val="006666"/>
                </a:solidFill>
              </a:rPr>
              <a:t>激光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计算机网络技术</a:t>
            </a: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湖北信息工程学校</a:t>
            </a: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E391-D101-48C4-8A0E-8E2A3D57DE0F}" type="slidenum">
              <a:rPr lang="en-US" altLang="zh-CN" smtClean="0"/>
              <a:pPr/>
              <a:t>5</a:t>
            </a:fld>
            <a:endParaRPr lang="en-US" altLang="ko-KR" dirty="0"/>
          </a:p>
        </p:txBody>
      </p:sp>
      <p:sp>
        <p:nvSpPr>
          <p:cNvPr id="11" name="动作按钮: 第一张 10">
            <a:hlinkClick r:id="rId2" action="ppaction://hlinksldjump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计算机网络技术</a:t>
            </a:r>
          </a:p>
        </p:txBody>
      </p:sp>
      <p:sp>
        <p:nvSpPr>
          <p:cNvPr id="5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湖北信息工程学校</a:t>
            </a:r>
          </a:p>
        </p:txBody>
      </p:sp>
      <p:sp>
        <p:nvSpPr>
          <p:cNvPr id="60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B471F-E080-49C7-A311-20F823EED10F}" type="slidenum">
              <a:rPr lang="en-US" altLang="zh-CN" smtClean="0"/>
              <a:pPr/>
              <a:t>6</a:t>
            </a:fld>
            <a:endParaRPr lang="en-US" altLang="ko-KR" dirty="0"/>
          </a:p>
        </p:txBody>
      </p:sp>
      <p:sp>
        <p:nvSpPr>
          <p:cNvPr id="677890" name="Rectangle 2"/>
          <p:cNvSpPr>
            <a:spLocks noChangeArrowheads="1"/>
          </p:cNvSpPr>
          <p:nvPr/>
        </p:nvSpPr>
        <p:spPr bwMode="white">
          <a:xfrm>
            <a:off x="228600" y="188913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</a:rPr>
              <a:t>   </a:t>
            </a:r>
            <a:r>
              <a:rPr lang="zh-CN" altLang="en-US" sz="4000" b="1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传输</a:t>
            </a:r>
            <a:r>
              <a:rPr lang="zh-CN" altLang="en-US" sz="40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介质</a:t>
            </a:r>
            <a:r>
              <a:rPr lang="en-US" altLang="zh-CN" sz="36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—</a:t>
            </a:r>
            <a:r>
              <a:rPr lang="zh-CN" altLang="en-US" sz="36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有线传输介质</a:t>
            </a:r>
            <a:endParaRPr lang="zh-CN" altLang="en-US" sz="36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77891" name="Rectangle 3"/>
          <p:cNvSpPr>
            <a:spLocks noChangeArrowheads="1"/>
          </p:cNvSpPr>
          <p:nvPr/>
        </p:nvSpPr>
        <p:spPr bwMode="auto">
          <a:xfrm>
            <a:off x="417513" y="1196975"/>
            <a:ext cx="624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lnSpc>
                <a:spcPct val="100000"/>
              </a:lnSpc>
            </a:pPr>
            <a:r>
              <a:rPr lang="en-US" altLang="zh-CN" sz="3600" b="1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zh-CN" altLang="en-US" sz="3600" b="1">
                <a:solidFill>
                  <a:schemeClr val="tx1"/>
                </a:solidFill>
                <a:latin typeface="Times New Roman" pitchFamily="18" charset="0"/>
              </a:rPr>
              <a:t>、</a:t>
            </a:r>
            <a:r>
              <a:rPr lang="zh-CN" altLang="en-US" sz="3600" b="1">
                <a:solidFill>
                  <a:schemeClr val="tx1"/>
                </a:solidFill>
              </a:rPr>
              <a:t>双绞线</a:t>
            </a:r>
            <a:r>
              <a:rPr lang="zh-CN" altLang="en-US" sz="3600" b="1">
                <a:solidFill>
                  <a:schemeClr val="tx1"/>
                </a:solidFill>
                <a:latin typeface="Times New Roman" pitchFamily="18" charset="0"/>
              </a:rPr>
              <a:t>（</a:t>
            </a:r>
            <a:r>
              <a:rPr lang="en-US" altLang="zh-CN" sz="3600" b="1">
                <a:solidFill>
                  <a:schemeClr val="tx1"/>
                </a:solidFill>
                <a:latin typeface="Times New Roman" pitchFamily="18" charset="0"/>
              </a:rPr>
              <a:t>Twist Pair</a:t>
            </a:r>
            <a:r>
              <a:rPr lang="zh-CN" altLang="en-US" sz="3600" b="1">
                <a:solidFill>
                  <a:schemeClr val="tx1"/>
                </a:solidFill>
                <a:latin typeface="Times New Roman" pitchFamily="18" charset="0"/>
              </a:rPr>
              <a:t>，</a:t>
            </a:r>
            <a:r>
              <a:rPr lang="en-US" altLang="zh-CN" sz="3600" b="1">
                <a:solidFill>
                  <a:schemeClr val="tx1"/>
                </a:solidFill>
                <a:latin typeface="Times New Roman" pitchFamily="18" charset="0"/>
              </a:rPr>
              <a:t>TP</a:t>
            </a:r>
            <a:r>
              <a:rPr lang="zh-CN" altLang="en-US" sz="3600" b="1">
                <a:solidFill>
                  <a:schemeClr val="tx1"/>
                </a:solidFill>
                <a:latin typeface="Times New Roman" pitchFamily="18" charset="0"/>
              </a:rPr>
              <a:t>）</a:t>
            </a:r>
          </a:p>
        </p:txBody>
      </p:sp>
      <p:grpSp>
        <p:nvGrpSpPr>
          <p:cNvPr id="677892" name="Group 4"/>
          <p:cNvGrpSpPr>
            <a:grpSpLocks/>
          </p:cNvGrpSpPr>
          <p:nvPr/>
        </p:nvGrpSpPr>
        <p:grpSpPr bwMode="auto">
          <a:xfrm>
            <a:off x="179388" y="1989138"/>
            <a:ext cx="4248150" cy="3473450"/>
            <a:chOff x="480" y="980"/>
            <a:chExt cx="2677" cy="2188"/>
          </a:xfrm>
        </p:grpSpPr>
        <p:grpSp>
          <p:nvGrpSpPr>
            <p:cNvPr id="677893" name="Group 5"/>
            <p:cNvGrpSpPr>
              <a:grpSpLocks/>
            </p:cNvGrpSpPr>
            <p:nvPr/>
          </p:nvGrpSpPr>
          <p:grpSpPr bwMode="auto">
            <a:xfrm>
              <a:off x="2007" y="2019"/>
              <a:ext cx="1150" cy="1149"/>
              <a:chOff x="2101" y="2297"/>
              <a:chExt cx="1150" cy="1149"/>
            </a:xfrm>
          </p:grpSpPr>
          <p:sp>
            <p:nvSpPr>
              <p:cNvPr id="677894" name="Freeform 6"/>
              <p:cNvSpPr>
                <a:spLocks/>
              </p:cNvSpPr>
              <p:nvPr/>
            </p:nvSpPr>
            <p:spPr bwMode="auto">
              <a:xfrm>
                <a:off x="2101" y="2584"/>
                <a:ext cx="1150" cy="862"/>
              </a:xfrm>
              <a:custGeom>
                <a:avLst/>
                <a:gdLst>
                  <a:gd name="T0" fmla="*/ 0 w 1150"/>
                  <a:gd name="T1" fmla="*/ 743 h 862"/>
                  <a:gd name="T2" fmla="*/ 41 w 1150"/>
                  <a:gd name="T3" fmla="*/ 775 h 862"/>
                  <a:gd name="T4" fmla="*/ 87 w 1150"/>
                  <a:gd name="T5" fmla="*/ 802 h 862"/>
                  <a:gd name="T6" fmla="*/ 135 w 1150"/>
                  <a:gd name="T7" fmla="*/ 823 h 862"/>
                  <a:gd name="T8" fmla="*/ 188 w 1150"/>
                  <a:gd name="T9" fmla="*/ 840 h 862"/>
                  <a:gd name="T10" fmla="*/ 241 w 1150"/>
                  <a:gd name="T11" fmla="*/ 852 h 862"/>
                  <a:gd name="T12" fmla="*/ 295 w 1150"/>
                  <a:gd name="T13" fmla="*/ 860 h 862"/>
                  <a:gd name="T14" fmla="*/ 351 w 1150"/>
                  <a:gd name="T15" fmla="*/ 861 h 862"/>
                  <a:gd name="T16" fmla="*/ 405 w 1150"/>
                  <a:gd name="T17" fmla="*/ 856 h 862"/>
                  <a:gd name="T18" fmla="*/ 459 w 1150"/>
                  <a:gd name="T19" fmla="*/ 847 h 862"/>
                  <a:gd name="T20" fmla="*/ 512 w 1150"/>
                  <a:gd name="T21" fmla="*/ 832 h 862"/>
                  <a:gd name="T22" fmla="*/ 562 w 1150"/>
                  <a:gd name="T23" fmla="*/ 813 h 862"/>
                  <a:gd name="T24" fmla="*/ 609 w 1150"/>
                  <a:gd name="T25" fmla="*/ 789 h 862"/>
                  <a:gd name="T26" fmla="*/ 648 w 1150"/>
                  <a:gd name="T27" fmla="*/ 761 h 862"/>
                  <a:gd name="T28" fmla="*/ 689 w 1150"/>
                  <a:gd name="T29" fmla="*/ 737 h 862"/>
                  <a:gd name="T30" fmla="*/ 734 w 1150"/>
                  <a:gd name="T31" fmla="*/ 718 h 862"/>
                  <a:gd name="T32" fmla="*/ 780 w 1150"/>
                  <a:gd name="T33" fmla="*/ 705 h 862"/>
                  <a:gd name="T34" fmla="*/ 830 w 1150"/>
                  <a:gd name="T35" fmla="*/ 697 h 862"/>
                  <a:gd name="T36" fmla="*/ 879 w 1150"/>
                  <a:gd name="T37" fmla="*/ 694 h 862"/>
                  <a:gd name="T38" fmla="*/ 929 w 1150"/>
                  <a:gd name="T39" fmla="*/ 697 h 862"/>
                  <a:gd name="T40" fmla="*/ 976 w 1150"/>
                  <a:gd name="T41" fmla="*/ 705 h 862"/>
                  <a:gd name="T42" fmla="*/ 1024 w 1150"/>
                  <a:gd name="T43" fmla="*/ 718 h 862"/>
                  <a:gd name="T44" fmla="*/ 1069 w 1150"/>
                  <a:gd name="T45" fmla="*/ 737 h 862"/>
                  <a:gd name="T46" fmla="*/ 1111 w 1150"/>
                  <a:gd name="T47" fmla="*/ 761 h 862"/>
                  <a:gd name="T48" fmla="*/ 1149 w 1150"/>
                  <a:gd name="T49" fmla="*/ 789 h 862"/>
                  <a:gd name="T50" fmla="*/ 1149 w 1150"/>
                  <a:gd name="T51" fmla="*/ 0 h 862"/>
                  <a:gd name="T52" fmla="*/ 0 w 1150"/>
                  <a:gd name="T53" fmla="*/ 0 h 862"/>
                  <a:gd name="T54" fmla="*/ 0 w 1150"/>
                  <a:gd name="T55" fmla="*/ 743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50" h="862">
                    <a:moveTo>
                      <a:pt x="0" y="743"/>
                    </a:moveTo>
                    <a:lnTo>
                      <a:pt x="41" y="775"/>
                    </a:lnTo>
                    <a:lnTo>
                      <a:pt x="87" y="802"/>
                    </a:lnTo>
                    <a:lnTo>
                      <a:pt x="135" y="823"/>
                    </a:lnTo>
                    <a:lnTo>
                      <a:pt x="188" y="840"/>
                    </a:lnTo>
                    <a:lnTo>
                      <a:pt x="241" y="852"/>
                    </a:lnTo>
                    <a:lnTo>
                      <a:pt x="295" y="860"/>
                    </a:lnTo>
                    <a:lnTo>
                      <a:pt x="351" y="861"/>
                    </a:lnTo>
                    <a:lnTo>
                      <a:pt x="405" y="856"/>
                    </a:lnTo>
                    <a:lnTo>
                      <a:pt x="459" y="847"/>
                    </a:lnTo>
                    <a:lnTo>
                      <a:pt x="512" y="832"/>
                    </a:lnTo>
                    <a:lnTo>
                      <a:pt x="562" y="813"/>
                    </a:lnTo>
                    <a:lnTo>
                      <a:pt x="609" y="789"/>
                    </a:lnTo>
                    <a:lnTo>
                      <a:pt x="648" y="761"/>
                    </a:lnTo>
                    <a:lnTo>
                      <a:pt x="689" y="737"/>
                    </a:lnTo>
                    <a:lnTo>
                      <a:pt x="734" y="718"/>
                    </a:lnTo>
                    <a:lnTo>
                      <a:pt x="780" y="705"/>
                    </a:lnTo>
                    <a:lnTo>
                      <a:pt x="830" y="697"/>
                    </a:lnTo>
                    <a:lnTo>
                      <a:pt x="879" y="694"/>
                    </a:lnTo>
                    <a:lnTo>
                      <a:pt x="929" y="697"/>
                    </a:lnTo>
                    <a:lnTo>
                      <a:pt x="976" y="705"/>
                    </a:lnTo>
                    <a:lnTo>
                      <a:pt x="1024" y="718"/>
                    </a:lnTo>
                    <a:lnTo>
                      <a:pt x="1069" y="737"/>
                    </a:lnTo>
                    <a:lnTo>
                      <a:pt x="1111" y="761"/>
                    </a:lnTo>
                    <a:lnTo>
                      <a:pt x="1149" y="789"/>
                    </a:lnTo>
                    <a:lnTo>
                      <a:pt x="1149" y="0"/>
                    </a:lnTo>
                    <a:lnTo>
                      <a:pt x="0" y="0"/>
                    </a:lnTo>
                    <a:lnTo>
                      <a:pt x="0" y="743"/>
                    </a:lnTo>
                  </a:path>
                </a:pathLst>
              </a:custGeom>
              <a:gradFill rotWithShape="0">
                <a:gsLst>
                  <a:gs pos="0">
                    <a:srgbClr val="00CCFF">
                      <a:gamma/>
                      <a:shade val="69804"/>
                      <a:invGamma/>
                    </a:srgbClr>
                  </a:gs>
                  <a:gs pos="100000">
                    <a:srgbClr val="00CCFF"/>
                  </a:gs>
                </a:gsLst>
                <a:lin ang="0" scaled="1"/>
              </a:gra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7895" name="Freeform 7"/>
              <p:cNvSpPr>
                <a:spLocks/>
              </p:cNvSpPr>
              <p:nvPr/>
            </p:nvSpPr>
            <p:spPr bwMode="auto">
              <a:xfrm>
                <a:off x="2101" y="2297"/>
                <a:ext cx="1150" cy="575"/>
              </a:xfrm>
              <a:custGeom>
                <a:avLst/>
                <a:gdLst>
                  <a:gd name="T0" fmla="*/ 0 w 1150"/>
                  <a:gd name="T1" fmla="*/ 287 h 575"/>
                  <a:gd name="T2" fmla="*/ 3 w 1150"/>
                  <a:gd name="T3" fmla="*/ 257 h 575"/>
                  <a:gd name="T4" fmla="*/ 11 w 1150"/>
                  <a:gd name="T5" fmla="*/ 227 h 575"/>
                  <a:gd name="T6" fmla="*/ 27 w 1150"/>
                  <a:gd name="T7" fmla="*/ 198 h 575"/>
                  <a:gd name="T8" fmla="*/ 49 w 1150"/>
                  <a:gd name="T9" fmla="*/ 169 h 575"/>
                  <a:gd name="T10" fmla="*/ 76 w 1150"/>
                  <a:gd name="T11" fmla="*/ 144 h 575"/>
                  <a:gd name="T12" fmla="*/ 108 w 1150"/>
                  <a:gd name="T13" fmla="*/ 118 h 575"/>
                  <a:gd name="T14" fmla="*/ 147 w 1150"/>
                  <a:gd name="T15" fmla="*/ 94 h 575"/>
                  <a:gd name="T16" fmla="*/ 190 w 1150"/>
                  <a:gd name="T17" fmla="*/ 74 h 575"/>
                  <a:gd name="T18" fmla="*/ 236 w 1150"/>
                  <a:gd name="T19" fmla="*/ 55 h 575"/>
                  <a:gd name="T20" fmla="*/ 287 w 1150"/>
                  <a:gd name="T21" fmla="*/ 39 h 575"/>
                  <a:gd name="T22" fmla="*/ 340 w 1150"/>
                  <a:gd name="T23" fmla="*/ 24 h 575"/>
                  <a:gd name="T24" fmla="*/ 396 w 1150"/>
                  <a:gd name="T25" fmla="*/ 13 h 575"/>
                  <a:gd name="T26" fmla="*/ 455 w 1150"/>
                  <a:gd name="T27" fmla="*/ 7 h 575"/>
                  <a:gd name="T28" fmla="*/ 514 w 1150"/>
                  <a:gd name="T29" fmla="*/ 2 h 575"/>
                  <a:gd name="T30" fmla="*/ 574 w 1150"/>
                  <a:gd name="T31" fmla="*/ 0 h 575"/>
                  <a:gd name="T32" fmla="*/ 633 w 1150"/>
                  <a:gd name="T33" fmla="*/ 2 h 575"/>
                  <a:gd name="T34" fmla="*/ 692 w 1150"/>
                  <a:gd name="T35" fmla="*/ 7 h 575"/>
                  <a:gd name="T36" fmla="*/ 751 w 1150"/>
                  <a:gd name="T37" fmla="*/ 13 h 575"/>
                  <a:gd name="T38" fmla="*/ 807 w 1150"/>
                  <a:gd name="T39" fmla="*/ 24 h 575"/>
                  <a:gd name="T40" fmla="*/ 862 w 1150"/>
                  <a:gd name="T41" fmla="*/ 39 h 575"/>
                  <a:gd name="T42" fmla="*/ 911 w 1150"/>
                  <a:gd name="T43" fmla="*/ 55 h 575"/>
                  <a:gd name="T44" fmla="*/ 959 w 1150"/>
                  <a:gd name="T45" fmla="*/ 74 h 575"/>
                  <a:gd name="T46" fmla="*/ 1000 w 1150"/>
                  <a:gd name="T47" fmla="*/ 94 h 575"/>
                  <a:gd name="T48" fmla="*/ 1039 w 1150"/>
                  <a:gd name="T49" fmla="*/ 118 h 575"/>
                  <a:gd name="T50" fmla="*/ 1071 w 1150"/>
                  <a:gd name="T51" fmla="*/ 144 h 575"/>
                  <a:gd name="T52" fmla="*/ 1099 w 1150"/>
                  <a:gd name="T53" fmla="*/ 169 h 575"/>
                  <a:gd name="T54" fmla="*/ 1120 w 1150"/>
                  <a:gd name="T55" fmla="*/ 198 h 575"/>
                  <a:gd name="T56" fmla="*/ 1136 w 1150"/>
                  <a:gd name="T57" fmla="*/ 227 h 575"/>
                  <a:gd name="T58" fmla="*/ 1146 w 1150"/>
                  <a:gd name="T59" fmla="*/ 257 h 575"/>
                  <a:gd name="T60" fmla="*/ 1149 w 1150"/>
                  <a:gd name="T61" fmla="*/ 287 h 575"/>
                  <a:gd name="T62" fmla="*/ 1146 w 1150"/>
                  <a:gd name="T63" fmla="*/ 316 h 575"/>
                  <a:gd name="T64" fmla="*/ 1136 w 1150"/>
                  <a:gd name="T65" fmla="*/ 346 h 575"/>
                  <a:gd name="T66" fmla="*/ 1120 w 1150"/>
                  <a:gd name="T67" fmla="*/ 375 h 575"/>
                  <a:gd name="T68" fmla="*/ 1099 w 1150"/>
                  <a:gd name="T69" fmla="*/ 404 h 575"/>
                  <a:gd name="T70" fmla="*/ 1071 w 1150"/>
                  <a:gd name="T71" fmla="*/ 431 h 575"/>
                  <a:gd name="T72" fmla="*/ 1039 w 1150"/>
                  <a:gd name="T73" fmla="*/ 455 h 575"/>
                  <a:gd name="T74" fmla="*/ 1000 w 1150"/>
                  <a:gd name="T75" fmla="*/ 479 h 575"/>
                  <a:gd name="T76" fmla="*/ 959 w 1150"/>
                  <a:gd name="T77" fmla="*/ 499 h 575"/>
                  <a:gd name="T78" fmla="*/ 911 w 1150"/>
                  <a:gd name="T79" fmla="*/ 518 h 575"/>
                  <a:gd name="T80" fmla="*/ 862 w 1150"/>
                  <a:gd name="T81" fmla="*/ 536 h 575"/>
                  <a:gd name="T82" fmla="*/ 807 w 1150"/>
                  <a:gd name="T83" fmla="*/ 549 h 575"/>
                  <a:gd name="T84" fmla="*/ 751 w 1150"/>
                  <a:gd name="T85" fmla="*/ 560 h 575"/>
                  <a:gd name="T86" fmla="*/ 692 w 1150"/>
                  <a:gd name="T87" fmla="*/ 568 h 575"/>
                  <a:gd name="T88" fmla="*/ 633 w 1150"/>
                  <a:gd name="T89" fmla="*/ 573 h 575"/>
                  <a:gd name="T90" fmla="*/ 574 w 1150"/>
                  <a:gd name="T91" fmla="*/ 574 h 575"/>
                  <a:gd name="T92" fmla="*/ 514 w 1150"/>
                  <a:gd name="T93" fmla="*/ 573 h 575"/>
                  <a:gd name="T94" fmla="*/ 455 w 1150"/>
                  <a:gd name="T95" fmla="*/ 568 h 575"/>
                  <a:gd name="T96" fmla="*/ 396 w 1150"/>
                  <a:gd name="T97" fmla="*/ 560 h 575"/>
                  <a:gd name="T98" fmla="*/ 340 w 1150"/>
                  <a:gd name="T99" fmla="*/ 549 h 575"/>
                  <a:gd name="T100" fmla="*/ 287 w 1150"/>
                  <a:gd name="T101" fmla="*/ 536 h 575"/>
                  <a:gd name="T102" fmla="*/ 236 w 1150"/>
                  <a:gd name="T103" fmla="*/ 518 h 575"/>
                  <a:gd name="T104" fmla="*/ 190 w 1150"/>
                  <a:gd name="T105" fmla="*/ 499 h 575"/>
                  <a:gd name="T106" fmla="*/ 147 w 1150"/>
                  <a:gd name="T107" fmla="*/ 479 h 575"/>
                  <a:gd name="T108" fmla="*/ 108 w 1150"/>
                  <a:gd name="T109" fmla="*/ 455 h 575"/>
                  <a:gd name="T110" fmla="*/ 76 w 1150"/>
                  <a:gd name="T111" fmla="*/ 431 h 575"/>
                  <a:gd name="T112" fmla="*/ 49 w 1150"/>
                  <a:gd name="T113" fmla="*/ 404 h 575"/>
                  <a:gd name="T114" fmla="*/ 27 w 1150"/>
                  <a:gd name="T115" fmla="*/ 375 h 575"/>
                  <a:gd name="T116" fmla="*/ 11 w 1150"/>
                  <a:gd name="T117" fmla="*/ 346 h 575"/>
                  <a:gd name="T118" fmla="*/ 3 w 1150"/>
                  <a:gd name="T119" fmla="*/ 316 h 575"/>
                  <a:gd name="T120" fmla="*/ 0 w 1150"/>
                  <a:gd name="T121" fmla="*/ 287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50" h="575">
                    <a:moveTo>
                      <a:pt x="0" y="287"/>
                    </a:moveTo>
                    <a:lnTo>
                      <a:pt x="3" y="257"/>
                    </a:lnTo>
                    <a:lnTo>
                      <a:pt x="11" y="227"/>
                    </a:lnTo>
                    <a:lnTo>
                      <a:pt x="27" y="198"/>
                    </a:lnTo>
                    <a:lnTo>
                      <a:pt x="49" y="169"/>
                    </a:lnTo>
                    <a:lnTo>
                      <a:pt x="76" y="144"/>
                    </a:lnTo>
                    <a:lnTo>
                      <a:pt x="108" y="118"/>
                    </a:lnTo>
                    <a:lnTo>
                      <a:pt x="147" y="94"/>
                    </a:lnTo>
                    <a:lnTo>
                      <a:pt x="190" y="74"/>
                    </a:lnTo>
                    <a:lnTo>
                      <a:pt x="236" y="55"/>
                    </a:lnTo>
                    <a:lnTo>
                      <a:pt x="287" y="39"/>
                    </a:lnTo>
                    <a:lnTo>
                      <a:pt x="340" y="24"/>
                    </a:lnTo>
                    <a:lnTo>
                      <a:pt x="396" y="13"/>
                    </a:lnTo>
                    <a:lnTo>
                      <a:pt x="455" y="7"/>
                    </a:lnTo>
                    <a:lnTo>
                      <a:pt x="514" y="2"/>
                    </a:lnTo>
                    <a:lnTo>
                      <a:pt x="574" y="0"/>
                    </a:lnTo>
                    <a:lnTo>
                      <a:pt x="633" y="2"/>
                    </a:lnTo>
                    <a:lnTo>
                      <a:pt x="692" y="7"/>
                    </a:lnTo>
                    <a:lnTo>
                      <a:pt x="751" y="13"/>
                    </a:lnTo>
                    <a:lnTo>
                      <a:pt x="807" y="24"/>
                    </a:lnTo>
                    <a:lnTo>
                      <a:pt x="862" y="39"/>
                    </a:lnTo>
                    <a:lnTo>
                      <a:pt x="911" y="55"/>
                    </a:lnTo>
                    <a:lnTo>
                      <a:pt x="959" y="74"/>
                    </a:lnTo>
                    <a:lnTo>
                      <a:pt x="1000" y="94"/>
                    </a:lnTo>
                    <a:lnTo>
                      <a:pt x="1039" y="118"/>
                    </a:lnTo>
                    <a:lnTo>
                      <a:pt x="1071" y="144"/>
                    </a:lnTo>
                    <a:lnTo>
                      <a:pt x="1099" y="169"/>
                    </a:lnTo>
                    <a:lnTo>
                      <a:pt x="1120" y="198"/>
                    </a:lnTo>
                    <a:lnTo>
                      <a:pt x="1136" y="227"/>
                    </a:lnTo>
                    <a:lnTo>
                      <a:pt x="1146" y="257"/>
                    </a:lnTo>
                    <a:lnTo>
                      <a:pt x="1149" y="287"/>
                    </a:lnTo>
                    <a:lnTo>
                      <a:pt x="1146" y="316"/>
                    </a:lnTo>
                    <a:lnTo>
                      <a:pt x="1136" y="346"/>
                    </a:lnTo>
                    <a:lnTo>
                      <a:pt x="1120" y="375"/>
                    </a:lnTo>
                    <a:lnTo>
                      <a:pt x="1099" y="404"/>
                    </a:lnTo>
                    <a:lnTo>
                      <a:pt x="1071" y="431"/>
                    </a:lnTo>
                    <a:lnTo>
                      <a:pt x="1039" y="455"/>
                    </a:lnTo>
                    <a:lnTo>
                      <a:pt x="1000" y="479"/>
                    </a:lnTo>
                    <a:lnTo>
                      <a:pt x="959" y="499"/>
                    </a:lnTo>
                    <a:lnTo>
                      <a:pt x="911" y="518"/>
                    </a:lnTo>
                    <a:lnTo>
                      <a:pt x="862" y="536"/>
                    </a:lnTo>
                    <a:lnTo>
                      <a:pt x="807" y="549"/>
                    </a:lnTo>
                    <a:lnTo>
                      <a:pt x="751" y="560"/>
                    </a:lnTo>
                    <a:lnTo>
                      <a:pt x="692" y="568"/>
                    </a:lnTo>
                    <a:lnTo>
                      <a:pt x="633" y="573"/>
                    </a:lnTo>
                    <a:lnTo>
                      <a:pt x="574" y="574"/>
                    </a:lnTo>
                    <a:lnTo>
                      <a:pt x="514" y="573"/>
                    </a:lnTo>
                    <a:lnTo>
                      <a:pt x="455" y="568"/>
                    </a:lnTo>
                    <a:lnTo>
                      <a:pt x="396" y="560"/>
                    </a:lnTo>
                    <a:lnTo>
                      <a:pt x="340" y="549"/>
                    </a:lnTo>
                    <a:lnTo>
                      <a:pt x="287" y="536"/>
                    </a:lnTo>
                    <a:lnTo>
                      <a:pt x="236" y="518"/>
                    </a:lnTo>
                    <a:lnTo>
                      <a:pt x="190" y="499"/>
                    </a:lnTo>
                    <a:lnTo>
                      <a:pt x="147" y="479"/>
                    </a:lnTo>
                    <a:lnTo>
                      <a:pt x="108" y="455"/>
                    </a:lnTo>
                    <a:lnTo>
                      <a:pt x="76" y="431"/>
                    </a:lnTo>
                    <a:lnTo>
                      <a:pt x="49" y="404"/>
                    </a:lnTo>
                    <a:lnTo>
                      <a:pt x="27" y="375"/>
                    </a:lnTo>
                    <a:lnTo>
                      <a:pt x="11" y="346"/>
                    </a:lnTo>
                    <a:lnTo>
                      <a:pt x="3" y="316"/>
                    </a:lnTo>
                    <a:lnTo>
                      <a:pt x="0" y="287"/>
                    </a:lnTo>
                  </a:path>
                </a:pathLst>
              </a:custGeom>
              <a:gradFill rotWithShape="0">
                <a:gsLst>
                  <a:gs pos="0">
                    <a:srgbClr val="00CCFF"/>
                  </a:gs>
                  <a:gs pos="100000">
                    <a:srgbClr val="00CCFF">
                      <a:gamma/>
                      <a:shade val="69804"/>
                      <a:invGamma/>
                    </a:srgbClr>
                  </a:gs>
                </a:gsLst>
                <a:lin ang="0" scaled="1"/>
              </a:gra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77896" name="Group 8"/>
            <p:cNvGrpSpPr>
              <a:grpSpLocks/>
            </p:cNvGrpSpPr>
            <p:nvPr/>
          </p:nvGrpSpPr>
          <p:grpSpPr bwMode="auto">
            <a:xfrm>
              <a:off x="2150" y="1697"/>
              <a:ext cx="863" cy="803"/>
              <a:chOff x="2244" y="1975"/>
              <a:chExt cx="863" cy="803"/>
            </a:xfrm>
          </p:grpSpPr>
          <p:sp>
            <p:nvSpPr>
              <p:cNvPr id="677897" name="Freeform 9"/>
              <p:cNvSpPr>
                <a:spLocks/>
              </p:cNvSpPr>
              <p:nvPr/>
            </p:nvSpPr>
            <p:spPr bwMode="auto">
              <a:xfrm>
                <a:off x="2244" y="2208"/>
                <a:ext cx="863" cy="570"/>
              </a:xfrm>
              <a:custGeom>
                <a:avLst/>
                <a:gdLst>
                  <a:gd name="T0" fmla="*/ 0 w 863"/>
                  <a:gd name="T1" fmla="*/ 386 h 570"/>
                  <a:gd name="T2" fmla="*/ 48 w 863"/>
                  <a:gd name="T3" fmla="*/ 429 h 570"/>
                  <a:gd name="T4" fmla="*/ 99 w 863"/>
                  <a:gd name="T5" fmla="*/ 469 h 570"/>
                  <a:gd name="T6" fmla="*/ 155 w 863"/>
                  <a:gd name="T7" fmla="*/ 502 h 570"/>
                  <a:gd name="T8" fmla="*/ 214 w 863"/>
                  <a:gd name="T9" fmla="*/ 527 h 570"/>
                  <a:gd name="T10" fmla="*/ 275 w 863"/>
                  <a:gd name="T11" fmla="*/ 548 h 570"/>
                  <a:gd name="T12" fmla="*/ 336 w 863"/>
                  <a:gd name="T13" fmla="*/ 562 h 570"/>
                  <a:gd name="T14" fmla="*/ 399 w 863"/>
                  <a:gd name="T15" fmla="*/ 569 h 570"/>
                  <a:gd name="T16" fmla="*/ 462 w 863"/>
                  <a:gd name="T17" fmla="*/ 569 h 570"/>
                  <a:gd name="T18" fmla="*/ 525 w 863"/>
                  <a:gd name="T19" fmla="*/ 562 h 570"/>
                  <a:gd name="T20" fmla="*/ 588 w 863"/>
                  <a:gd name="T21" fmla="*/ 548 h 570"/>
                  <a:gd name="T22" fmla="*/ 648 w 863"/>
                  <a:gd name="T23" fmla="*/ 527 h 570"/>
                  <a:gd name="T24" fmla="*/ 706 w 863"/>
                  <a:gd name="T25" fmla="*/ 502 h 570"/>
                  <a:gd name="T26" fmla="*/ 762 w 863"/>
                  <a:gd name="T27" fmla="*/ 469 h 570"/>
                  <a:gd name="T28" fmla="*/ 813 w 863"/>
                  <a:gd name="T29" fmla="*/ 429 h 570"/>
                  <a:gd name="T30" fmla="*/ 862 w 863"/>
                  <a:gd name="T31" fmla="*/ 386 h 570"/>
                  <a:gd name="T32" fmla="*/ 862 w 863"/>
                  <a:gd name="T33" fmla="*/ 0 h 570"/>
                  <a:gd name="T34" fmla="*/ 0 w 863"/>
                  <a:gd name="T35" fmla="*/ 0 h 570"/>
                  <a:gd name="T36" fmla="*/ 0 w 863"/>
                  <a:gd name="T37" fmla="*/ 386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63" h="570">
                    <a:moveTo>
                      <a:pt x="0" y="386"/>
                    </a:moveTo>
                    <a:lnTo>
                      <a:pt x="48" y="429"/>
                    </a:lnTo>
                    <a:lnTo>
                      <a:pt x="99" y="469"/>
                    </a:lnTo>
                    <a:lnTo>
                      <a:pt x="155" y="502"/>
                    </a:lnTo>
                    <a:lnTo>
                      <a:pt x="214" y="527"/>
                    </a:lnTo>
                    <a:lnTo>
                      <a:pt x="275" y="548"/>
                    </a:lnTo>
                    <a:lnTo>
                      <a:pt x="336" y="562"/>
                    </a:lnTo>
                    <a:lnTo>
                      <a:pt x="399" y="569"/>
                    </a:lnTo>
                    <a:lnTo>
                      <a:pt x="462" y="569"/>
                    </a:lnTo>
                    <a:lnTo>
                      <a:pt x="525" y="562"/>
                    </a:lnTo>
                    <a:lnTo>
                      <a:pt x="588" y="548"/>
                    </a:lnTo>
                    <a:lnTo>
                      <a:pt x="648" y="527"/>
                    </a:lnTo>
                    <a:lnTo>
                      <a:pt x="706" y="502"/>
                    </a:lnTo>
                    <a:lnTo>
                      <a:pt x="762" y="469"/>
                    </a:lnTo>
                    <a:lnTo>
                      <a:pt x="813" y="429"/>
                    </a:lnTo>
                    <a:lnTo>
                      <a:pt x="862" y="386"/>
                    </a:lnTo>
                    <a:lnTo>
                      <a:pt x="862" y="0"/>
                    </a:lnTo>
                    <a:lnTo>
                      <a:pt x="0" y="0"/>
                    </a:lnTo>
                    <a:lnTo>
                      <a:pt x="0" y="386"/>
                    </a:lnTo>
                  </a:path>
                </a:pathLst>
              </a:custGeom>
              <a:gradFill rotWithShape="0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69804"/>
                      <a:invGamma/>
                    </a:srgbClr>
                  </a:gs>
                </a:gsLst>
                <a:lin ang="0" scaled="1"/>
              </a:gra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7898" name="Freeform 10"/>
              <p:cNvSpPr>
                <a:spLocks/>
              </p:cNvSpPr>
              <p:nvPr/>
            </p:nvSpPr>
            <p:spPr bwMode="auto">
              <a:xfrm>
                <a:off x="2244" y="1975"/>
                <a:ext cx="863" cy="437"/>
              </a:xfrm>
              <a:custGeom>
                <a:avLst/>
                <a:gdLst>
                  <a:gd name="T0" fmla="*/ 0 w 863"/>
                  <a:gd name="T1" fmla="*/ 216 h 437"/>
                  <a:gd name="T2" fmla="*/ 4 w 863"/>
                  <a:gd name="T3" fmla="*/ 191 h 437"/>
                  <a:gd name="T4" fmla="*/ 12 w 863"/>
                  <a:gd name="T5" fmla="*/ 165 h 437"/>
                  <a:gd name="T6" fmla="*/ 27 w 863"/>
                  <a:gd name="T7" fmla="*/ 140 h 437"/>
                  <a:gd name="T8" fmla="*/ 50 w 863"/>
                  <a:gd name="T9" fmla="*/ 115 h 437"/>
                  <a:gd name="T10" fmla="*/ 75 w 863"/>
                  <a:gd name="T11" fmla="*/ 93 h 437"/>
                  <a:gd name="T12" fmla="*/ 109 w 863"/>
                  <a:gd name="T13" fmla="*/ 72 h 437"/>
                  <a:gd name="T14" fmla="*/ 146 w 863"/>
                  <a:gd name="T15" fmla="*/ 53 h 437"/>
                  <a:gd name="T16" fmla="*/ 185 w 863"/>
                  <a:gd name="T17" fmla="*/ 38 h 437"/>
                  <a:gd name="T18" fmla="*/ 230 w 863"/>
                  <a:gd name="T19" fmla="*/ 24 h 437"/>
                  <a:gd name="T20" fmla="*/ 278 w 863"/>
                  <a:gd name="T21" fmla="*/ 14 h 437"/>
                  <a:gd name="T22" fmla="*/ 328 w 863"/>
                  <a:gd name="T23" fmla="*/ 5 h 437"/>
                  <a:gd name="T24" fmla="*/ 379 w 863"/>
                  <a:gd name="T25" fmla="*/ 2 h 437"/>
                  <a:gd name="T26" fmla="*/ 431 w 863"/>
                  <a:gd name="T27" fmla="*/ 0 h 437"/>
                  <a:gd name="T28" fmla="*/ 482 w 863"/>
                  <a:gd name="T29" fmla="*/ 2 h 437"/>
                  <a:gd name="T30" fmla="*/ 533 w 863"/>
                  <a:gd name="T31" fmla="*/ 5 h 437"/>
                  <a:gd name="T32" fmla="*/ 583 w 863"/>
                  <a:gd name="T33" fmla="*/ 14 h 437"/>
                  <a:gd name="T34" fmla="*/ 631 w 863"/>
                  <a:gd name="T35" fmla="*/ 24 h 437"/>
                  <a:gd name="T36" fmla="*/ 675 w 863"/>
                  <a:gd name="T37" fmla="*/ 38 h 437"/>
                  <a:gd name="T38" fmla="*/ 717 w 863"/>
                  <a:gd name="T39" fmla="*/ 53 h 437"/>
                  <a:gd name="T40" fmla="*/ 754 w 863"/>
                  <a:gd name="T41" fmla="*/ 72 h 437"/>
                  <a:gd name="T42" fmla="*/ 786 w 863"/>
                  <a:gd name="T43" fmla="*/ 93 h 437"/>
                  <a:gd name="T44" fmla="*/ 813 w 863"/>
                  <a:gd name="T45" fmla="*/ 115 h 437"/>
                  <a:gd name="T46" fmla="*/ 833 w 863"/>
                  <a:gd name="T47" fmla="*/ 140 h 437"/>
                  <a:gd name="T48" fmla="*/ 849 w 863"/>
                  <a:gd name="T49" fmla="*/ 165 h 437"/>
                  <a:gd name="T50" fmla="*/ 859 w 863"/>
                  <a:gd name="T51" fmla="*/ 191 h 437"/>
                  <a:gd name="T52" fmla="*/ 862 w 863"/>
                  <a:gd name="T53" fmla="*/ 216 h 437"/>
                  <a:gd name="T54" fmla="*/ 859 w 863"/>
                  <a:gd name="T55" fmla="*/ 242 h 437"/>
                  <a:gd name="T56" fmla="*/ 849 w 863"/>
                  <a:gd name="T57" fmla="*/ 268 h 437"/>
                  <a:gd name="T58" fmla="*/ 833 w 863"/>
                  <a:gd name="T59" fmla="*/ 294 h 437"/>
                  <a:gd name="T60" fmla="*/ 813 w 863"/>
                  <a:gd name="T61" fmla="*/ 318 h 437"/>
                  <a:gd name="T62" fmla="*/ 786 w 863"/>
                  <a:gd name="T63" fmla="*/ 341 h 437"/>
                  <a:gd name="T64" fmla="*/ 754 w 863"/>
                  <a:gd name="T65" fmla="*/ 361 h 437"/>
                  <a:gd name="T66" fmla="*/ 717 w 863"/>
                  <a:gd name="T67" fmla="*/ 380 h 437"/>
                  <a:gd name="T68" fmla="*/ 675 w 863"/>
                  <a:gd name="T69" fmla="*/ 396 h 437"/>
                  <a:gd name="T70" fmla="*/ 631 w 863"/>
                  <a:gd name="T71" fmla="*/ 410 h 437"/>
                  <a:gd name="T72" fmla="*/ 583 w 863"/>
                  <a:gd name="T73" fmla="*/ 421 h 437"/>
                  <a:gd name="T74" fmla="*/ 533 w 863"/>
                  <a:gd name="T75" fmla="*/ 428 h 437"/>
                  <a:gd name="T76" fmla="*/ 482 w 863"/>
                  <a:gd name="T77" fmla="*/ 433 h 437"/>
                  <a:gd name="T78" fmla="*/ 431 w 863"/>
                  <a:gd name="T79" fmla="*/ 436 h 437"/>
                  <a:gd name="T80" fmla="*/ 379 w 863"/>
                  <a:gd name="T81" fmla="*/ 433 h 437"/>
                  <a:gd name="T82" fmla="*/ 328 w 863"/>
                  <a:gd name="T83" fmla="*/ 428 h 437"/>
                  <a:gd name="T84" fmla="*/ 278 w 863"/>
                  <a:gd name="T85" fmla="*/ 421 h 437"/>
                  <a:gd name="T86" fmla="*/ 230 w 863"/>
                  <a:gd name="T87" fmla="*/ 410 h 437"/>
                  <a:gd name="T88" fmla="*/ 185 w 863"/>
                  <a:gd name="T89" fmla="*/ 396 h 437"/>
                  <a:gd name="T90" fmla="*/ 146 w 863"/>
                  <a:gd name="T91" fmla="*/ 380 h 437"/>
                  <a:gd name="T92" fmla="*/ 109 w 863"/>
                  <a:gd name="T93" fmla="*/ 361 h 437"/>
                  <a:gd name="T94" fmla="*/ 75 w 863"/>
                  <a:gd name="T95" fmla="*/ 341 h 437"/>
                  <a:gd name="T96" fmla="*/ 50 w 863"/>
                  <a:gd name="T97" fmla="*/ 318 h 437"/>
                  <a:gd name="T98" fmla="*/ 27 w 863"/>
                  <a:gd name="T99" fmla="*/ 294 h 437"/>
                  <a:gd name="T100" fmla="*/ 12 w 863"/>
                  <a:gd name="T101" fmla="*/ 268 h 437"/>
                  <a:gd name="T102" fmla="*/ 4 w 863"/>
                  <a:gd name="T103" fmla="*/ 242 h 437"/>
                  <a:gd name="T104" fmla="*/ 0 w 863"/>
                  <a:gd name="T105" fmla="*/ 216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63" h="437">
                    <a:moveTo>
                      <a:pt x="0" y="216"/>
                    </a:moveTo>
                    <a:lnTo>
                      <a:pt x="4" y="191"/>
                    </a:lnTo>
                    <a:lnTo>
                      <a:pt x="12" y="165"/>
                    </a:lnTo>
                    <a:lnTo>
                      <a:pt x="27" y="140"/>
                    </a:lnTo>
                    <a:lnTo>
                      <a:pt x="50" y="115"/>
                    </a:lnTo>
                    <a:lnTo>
                      <a:pt x="75" y="93"/>
                    </a:lnTo>
                    <a:lnTo>
                      <a:pt x="109" y="72"/>
                    </a:lnTo>
                    <a:lnTo>
                      <a:pt x="146" y="53"/>
                    </a:lnTo>
                    <a:lnTo>
                      <a:pt x="185" y="38"/>
                    </a:lnTo>
                    <a:lnTo>
                      <a:pt x="230" y="24"/>
                    </a:lnTo>
                    <a:lnTo>
                      <a:pt x="278" y="14"/>
                    </a:lnTo>
                    <a:lnTo>
                      <a:pt x="328" y="5"/>
                    </a:lnTo>
                    <a:lnTo>
                      <a:pt x="379" y="2"/>
                    </a:lnTo>
                    <a:lnTo>
                      <a:pt x="431" y="0"/>
                    </a:lnTo>
                    <a:lnTo>
                      <a:pt x="482" y="2"/>
                    </a:lnTo>
                    <a:lnTo>
                      <a:pt x="533" y="5"/>
                    </a:lnTo>
                    <a:lnTo>
                      <a:pt x="583" y="14"/>
                    </a:lnTo>
                    <a:lnTo>
                      <a:pt x="631" y="24"/>
                    </a:lnTo>
                    <a:lnTo>
                      <a:pt x="675" y="38"/>
                    </a:lnTo>
                    <a:lnTo>
                      <a:pt x="717" y="53"/>
                    </a:lnTo>
                    <a:lnTo>
                      <a:pt x="754" y="72"/>
                    </a:lnTo>
                    <a:lnTo>
                      <a:pt x="786" y="93"/>
                    </a:lnTo>
                    <a:lnTo>
                      <a:pt x="813" y="115"/>
                    </a:lnTo>
                    <a:lnTo>
                      <a:pt x="833" y="140"/>
                    </a:lnTo>
                    <a:lnTo>
                      <a:pt x="849" y="165"/>
                    </a:lnTo>
                    <a:lnTo>
                      <a:pt x="859" y="191"/>
                    </a:lnTo>
                    <a:lnTo>
                      <a:pt x="862" y="216"/>
                    </a:lnTo>
                    <a:lnTo>
                      <a:pt x="859" y="242"/>
                    </a:lnTo>
                    <a:lnTo>
                      <a:pt x="849" y="268"/>
                    </a:lnTo>
                    <a:lnTo>
                      <a:pt x="833" y="294"/>
                    </a:lnTo>
                    <a:lnTo>
                      <a:pt x="813" y="318"/>
                    </a:lnTo>
                    <a:lnTo>
                      <a:pt x="786" y="341"/>
                    </a:lnTo>
                    <a:lnTo>
                      <a:pt x="754" y="361"/>
                    </a:lnTo>
                    <a:lnTo>
                      <a:pt x="717" y="380"/>
                    </a:lnTo>
                    <a:lnTo>
                      <a:pt x="675" y="396"/>
                    </a:lnTo>
                    <a:lnTo>
                      <a:pt x="631" y="410"/>
                    </a:lnTo>
                    <a:lnTo>
                      <a:pt x="583" y="421"/>
                    </a:lnTo>
                    <a:lnTo>
                      <a:pt x="533" y="428"/>
                    </a:lnTo>
                    <a:lnTo>
                      <a:pt x="482" y="433"/>
                    </a:lnTo>
                    <a:lnTo>
                      <a:pt x="431" y="436"/>
                    </a:lnTo>
                    <a:lnTo>
                      <a:pt x="379" y="433"/>
                    </a:lnTo>
                    <a:lnTo>
                      <a:pt x="328" y="428"/>
                    </a:lnTo>
                    <a:lnTo>
                      <a:pt x="278" y="421"/>
                    </a:lnTo>
                    <a:lnTo>
                      <a:pt x="230" y="410"/>
                    </a:lnTo>
                    <a:lnTo>
                      <a:pt x="185" y="396"/>
                    </a:lnTo>
                    <a:lnTo>
                      <a:pt x="146" y="380"/>
                    </a:lnTo>
                    <a:lnTo>
                      <a:pt x="109" y="361"/>
                    </a:lnTo>
                    <a:lnTo>
                      <a:pt x="75" y="341"/>
                    </a:lnTo>
                    <a:lnTo>
                      <a:pt x="50" y="318"/>
                    </a:lnTo>
                    <a:lnTo>
                      <a:pt x="27" y="294"/>
                    </a:lnTo>
                    <a:lnTo>
                      <a:pt x="12" y="268"/>
                    </a:lnTo>
                    <a:lnTo>
                      <a:pt x="4" y="242"/>
                    </a:lnTo>
                    <a:lnTo>
                      <a:pt x="0" y="216"/>
                    </a:lnTo>
                  </a:path>
                </a:pathLst>
              </a:custGeom>
              <a:gradFill rotWithShape="0">
                <a:gsLst>
                  <a:gs pos="0">
                    <a:srgbClr val="FF9900">
                      <a:gamma/>
                      <a:shade val="69804"/>
                      <a:invGamma/>
                    </a:srgbClr>
                  </a:gs>
                  <a:gs pos="100000">
                    <a:srgbClr val="FF9900"/>
                  </a:gs>
                </a:gsLst>
                <a:lin ang="0" scaled="1"/>
              </a:gradFill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77899" name="Group 11"/>
            <p:cNvGrpSpPr>
              <a:grpSpLocks/>
            </p:cNvGrpSpPr>
            <p:nvPr/>
          </p:nvGrpSpPr>
          <p:grpSpPr bwMode="auto">
            <a:xfrm>
              <a:off x="2229" y="1152"/>
              <a:ext cx="219" cy="851"/>
              <a:chOff x="2294" y="1135"/>
              <a:chExt cx="219" cy="851"/>
            </a:xfrm>
          </p:grpSpPr>
          <p:grpSp>
            <p:nvGrpSpPr>
              <p:cNvPr id="677900" name="Group 12"/>
              <p:cNvGrpSpPr>
                <a:grpSpLocks/>
              </p:cNvGrpSpPr>
              <p:nvPr/>
            </p:nvGrpSpPr>
            <p:grpSpPr bwMode="auto">
              <a:xfrm>
                <a:off x="2294" y="1494"/>
                <a:ext cx="219" cy="492"/>
                <a:chOff x="2388" y="1772"/>
                <a:chExt cx="219" cy="492"/>
              </a:xfrm>
            </p:grpSpPr>
            <p:sp>
              <p:nvSpPr>
                <p:cNvPr id="677901" name="Freeform 13"/>
                <p:cNvSpPr>
                  <a:spLocks/>
                </p:cNvSpPr>
                <p:nvPr/>
              </p:nvSpPr>
              <p:spPr bwMode="auto">
                <a:xfrm>
                  <a:off x="2388" y="1852"/>
                  <a:ext cx="219" cy="412"/>
                </a:xfrm>
                <a:custGeom>
                  <a:avLst/>
                  <a:gdLst>
                    <a:gd name="T0" fmla="*/ 0 w 219"/>
                    <a:gd name="T1" fmla="*/ 353 h 412"/>
                    <a:gd name="T2" fmla="*/ 11 w 219"/>
                    <a:gd name="T3" fmla="*/ 371 h 412"/>
                    <a:gd name="T4" fmla="*/ 27 w 219"/>
                    <a:gd name="T5" fmla="*/ 384 h 412"/>
                    <a:gd name="T6" fmla="*/ 48 w 219"/>
                    <a:gd name="T7" fmla="*/ 397 h 412"/>
                    <a:gd name="T8" fmla="*/ 70 w 219"/>
                    <a:gd name="T9" fmla="*/ 407 h 412"/>
                    <a:gd name="T10" fmla="*/ 95 w 219"/>
                    <a:gd name="T11" fmla="*/ 411 h 412"/>
                    <a:gd name="T12" fmla="*/ 121 w 219"/>
                    <a:gd name="T13" fmla="*/ 411 h 412"/>
                    <a:gd name="T14" fmla="*/ 146 w 219"/>
                    <a:gd name="T15" fmla="*/ 407 h 412"/>
                    <a:gd name="T16" fmla="*/ 168 w 219"/>
                    <a:gd name="T17" fmla="*/ 397 h 412"/>
                    <a:gd name="T18" fmla="*/ 189 w 219"/>
                    <a:gd name="T19" fmla="*/ 384 h 412"/>
                    <a:gd name="T20" fmla="*/ 205 w 219"/>
                    <a:gd name="T21" fmla="*/ 371 h 412"/>
                    <a:gd name="T22" fmla="*/ 218 w 219"/>
                    <a:gd name="T23" fmla="*/ 353 h 412"/>
                    <a:gd name="T24" fmla="*/ 218 w 219"/>
                    <a:gd name="T25" fmla="*/ 0 h 412"/>
                    <a:gd name="T26" fmla="*/ 0 w 219"/>
                    <a:gd name="T27" fmla="*/ 0 h 412"/>
                    <a:gd name="T28" fmla="*/ 0 w 219"/>
                    <a:gd name="T29" fmla="*/ 353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9" h="412">
                      <a:moveTo>
                        <a:pt x="0" y="353"/>
                      </a:moveTo>
                      <a:lnTo>
                        <a:pt x="11" y="371"/>
                      </a:lnTo>
                      <a:lnTo>
                        <a:pt x="27" y="384"/>
                      </a:lnTo>
                      <a:lnTo>
                        <a:pt x="48" y="397"/>
                      </a:lnTo>
                      <a:lnTo>
                        <a:pt x="70" y="407"/>
                      </a:lnTo>
                      <a:lnTo>
                        <a:pt x="95" y="411"/>
                      </a:lnTo>
                      <a:lnTo>
                        <a:pt x="121" y="411"/>
                      </a:lnTo>
                      <a:lnTo>
                        <a:pt x="146" y="407"/>
                      </a:lnTo>
                      <a:lnTo>
                        <a:pt x="168" y="397"/>
                      </a:lnTo>
                      <a:lnTo>
                        <a:pt x="189" y="384"/>
                      </a:lnTo>
                      <a:lnTo>
                        <a:pt x="205" y="371"/>
                      </a:lnTo>
                      <a:lnTo>
                        <a:pt x="218" y="353"/>
                      </a:lnTo>
                      <a:lnTo>
                        <a:pt x="218" y="0"/>
                      </a:lnTo>
                      <a:lnTo>
                        <a:pt x="0" y="0"/>
                      </a:lnTo>
                      <a:lnTo>
                        <a:pt x="0" y="353"/>
                      </a:lnTo>
                    </a:path>
                  </a:pathLst>
                </a:custGeom>
                <a:gradFill rotWithShape="0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shade val="69804"/>
                        <a:invGamma/>
                      </a:srgbClr>
                    </a:gs>
                  </a:gsLst>
                  <a:lin ang="0" scaled="1"/>
                </a:gra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7902" name="Freeform 14"/>
                <p:cNvSpPr>
                  <a:spLocks/>
                </p:cNvSpPr>
                <p:nvPr/>
              </p:nvSpPr>
              <p:spPr bwMode="auto">
                <a:xfrm>
                  <a:off x="2388" y="1772"/>
                  <a:ext cx="219" cy="141"/>
                </a:xfrm>
                <a:custGeom>
                  <a:avLst/>
                  <a:gdLst>
                    <a:gd name="T0" fmla="*/ 0 w 219"/>
                    <a:gd name="T1" fmla="*/ 70 h 141"/>
                    <a:gd name="T2" fmla="*/ 3 w 219"/>
                    <a:gd name="T3" fmla="*/ 51 h 141"/>
                    <a:gd name="T4" fmla="*/ 11 w 219"/>
                    <a:gd name="T5" fmla="*/ 36 h 141"/>
                    <a:gd name="T6" fmla="*/ 27 w 219"/>
                    <a:gd name="T7" fmla="*/ 22 h 141"/>
                    <a:gd name="T8" fmla="*/ 46 w 219"/>
                    <a:gd name="T9" fmla="*/ 12 h 141"/>
                    <a:gd name="T10" fmla="*/ 69 w 219"/>
                    <a:gd name="T11" fmla="*/ 3 h 141"/>
                    <a:gd name="T12" fmla="*/ 95 w 219"/>
                    <a:gd name="T13" fmla="*/ 0 h 141"/>
                    <a:gd name="T14" fmla="*/ 121 w 219"/>
                    <a:gd name="T15" fmla="*/ 0 h 141"/>
                    <a:gd name="T16" fmla="*/ 147 w 219"/>
                    <a:gd name="T17" fmla="*/ 3 h 141"/>
                    <a:gd name="T18" fmla="*/ 170 w 219"/>
                    <a:gd name="T19" fmla="*/ 12 h 141"/>
                    <a:gd name="T20" fmla="*/ 190 w 219"/>
                    <a:gd name="T21" fmla="*/ 22 h 141"/>
                    <a:gd name="T22" fmla="*/ 205 w 219"/>
                    <a:gd name="T23" fmla="*/ 36 h 141"/>
                    <a:gd name="T24" fmla="*/ 214 w 219"/>
                    <a:gd name="T25" fmla="*/ 51 h 141"/>
                    <a:gd name="T26" fmla="*/ 218 w 219"/>
                    <a:gd name="T27" fmla="*/ 70 h 141"/>
                    <a:gd name="T28" fmla="*/ 214 w 219"/>
                    <a:gd name="T29" fmla="*/ 86 h 141"/>
                    <a:gd name="T30" fmla="*/ 205 w 219"/>
                    <a:gd name="T31" fmla="*/ 101 h 141"/>
                    <a:gd name="T32" fmla="*/ 190 w 219"/>
                    <a:gd name="T33" fmla="*/ 115 h 141"/>
                    <a:gd name="T34" fmla="*/ 170 w 219"/>
                    <a:gd name="T35" fmla="*/ 127 h 141"/>
                    <a:gd name="T36" fmla="*/ 147 w 219"/>
                    <a:gd name="T37" fmla="*/ 135 h 141"/>
                    <a:gd name="T38" fmla="*/ 121 w 219"/>
                    <a:gd name="T39" fmla="*/ 140 h 141"/>
                    <a:gd name="T40" fmla="*/ 95 w 219"/>
                    <a:gd name="T41" fmla="*/ 140 h 141"/>
                    <a:gd name="T42" fmla="*/ 69 w 219"/>
                    <a:gd name="T43" fmla="*/ 135 h 141"/>
                    <a:gd name="T44" fmla="*/ 46 w 219"/>
                    <a:gd name="T45" fmla="*/ 127 h 141"/>
                    <a:gd name="T46" fmla="*/ 27 w 219"/>
                    <a:gd name="T47" fmla="*/ 115 h 141"/>
                    <a:gd name="T48" fmla="*/ 11 w 219"/>
                    <a:gd name="T49" fmla="*/ 101 h 141"/>
                    <a:gd name="T50" fmla="*/ 3 w 219"/>
                    <a:gd name="T51" fmla="*/ 86 h 141"/>
                    <a:gd name="T52" fmla="*/ 0 w 219"/>
                    <a:gd name="T53" fmla="*/ 7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19" h="141">
                      <a:moveTo>
                        <a:pt x="0" y="70"/>
                      </a:moveTo>
                      <a:lnTo>
                        <a:pt x="3" y="51"/>
                      </a:lnTo>
                      <a:lnTo>
                        <a:pt x="11" y="36"/>
                      </a:lnTo>
                      <a:lnTo>
                        <a:pt x="27" y="22"/>
                      </a:lnTo>
                      <a:lnTo>
                        <a:pt x="46" y="12"/>
                      </a:lnTo>
                      <a:lnTo>
                        <a:pt x="69" y="3"/>
                      </a:lnTo>
                      <a:lnTo>
                        <a:pt x="95" y="0"/>
                      </a:lnTo>
                      <a:lnTo>
                        <a:pt x="121" y="0"/>
                      </a:lnTo>
                      <a:lnTo>
                        <a:pt x="147" y="3"/>
                      </a:lnTo>
                      <a:lnTo>
                        <a:pt x="170" y="12"/>
                      </a:lnTo>
                      <a:lnTo>
                        <a:pt x="190" y="22"/>
                      </a:lnTo>
                      <a:lnTo>
                        <a:pt x="205" y="36"/>
                      </a:lnTo>
                      <a:lnTo>
                        <a:pt x="214" y="51"/>
                      </a:lnTo>
                      <a:lnTo>
                        <a:pt x="218" y="70"/>
                      </a:lnTo>
                      <a:lnTo>
                        <a:pt x="214" y="86"/>
                      </a:lnTo>
                      <a:lnTo>
                        <a:pt x="205" y="101"/>
                      </a:lnTo>
                      <a:lnTo>
                        <a:pt x="190" y="115"/>
                      </a:lnTo>
                      <a:lnTo>
                        <a:pt x="170" y="127"/>
                      </a:lnTo>
                      <a:lnTo>
                        <a:pt x="147" y="135"/>
                      </a:lnTo>
                      <a:lnTo>
                        <a:pt x="121" y="140"/>
                      </a:lnTo>
                      <a:lnTo>
                        <a:pt x="95" y="140"/>
                      </a:lnTo>
                      <a:lnTo>
                        <a:pt x="69" y="135"/>
                      </a:lnTo>
                      <a:lnTo>
                        <a:pt x="46" y="127"/>
                      </a:lnTo>
                      <a:lnTo>
                        <a:pt x="27" y="115"/>
                      </a:lnTo>
                      <a:lnTo>
                        <a:pt x="11" y="101"/>
                      </a:lnTo>
                      <a:lnTo>
                        <a:pt x="3" y="86"/>
                      </a:lnTo>
                      <a:lnTo>
                        <a:pt x="0" y="70"/>
                      </a:lnTo>
                    </a:path>
                  </a:pathLst>
                </a:custGeom>
                <a:gradFill rotWithShape="0">
                  <a:gsLst>
                    <a:gs pos="0">
                      <a:srgbClr val="FFCC00">
                        <a:gamma/>
                        <a:shade val="69804"/>
                        <a:invGamma/>
                      </a:srgbClr>
                    </a:gs>
                    <a:gs pos="100000">
                      <a:srgbClr val="FFCC00"/>
                    </a:gs>
                  </a:gsLst>
                  <a:lin ang="0" scaled="1"/>
                </a:gra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77903" name="Group 15"/>
              <p:cNvGrpSpPr>
                <a:grpSpLocks/>
              </p:cNvGrpSpPr>
              <p:nvPr/>
            </p:nvGrpSpPr>
            <p:grpSpPr bwMode="auto">
              <a:xfrm>
                <a:off x="2328" y="1135"/>
                <a:ext cx="138" cy="440"/>
                <a:chOff x="2422" y="1413"/>
                <a:chExt cx="138" cy="440"/>
              </a:xfrm>
            </p:grpSpPr>
            <p:sp>
              <p:nvSpPr>
                <p:cNvPr id="677904" name="Freeform 16"/>
                <p:cNvSpPr>
                  <a:spLocks/>
                </p:cNvSpPr>
                <p:nvPr/>
              </p:nvSpPr>
              <p:spPr bwMode="auto">
                <a:xfrm>
                  <a:off x="2441" y="1413"/>
                  <a:ext cx="92" cy="432"/>
                </a:xfrm>
                <a:custGeom>
                  <a:avLst/>
                  <a:gdLst>
                    <a:gd name="T0" fmla="*/ 91 w 92"/>
                    <a:gd name="T1" fmla="*/ 431 h 432"/>
                    <a:gd name="T2" fmla="*/ 91 w 92"/>
                    <a:gd name="T3" fmla="*/ 359 h 432"/>
                    <a:gd name="T4" fmla="*/ 87 w 92"/>
                    <a:gd name="T5" fmla="*/ 324 h 432"/>
                    <a:gd name="T6" fmla="*/ 83 w 92"/>
                    <a:gd name="T7" fmla="*/ 289 h 432"/>
                    <a:gd name="T8" fmla="*/ 71 w 92"/>
                    <a:gd name="T9" fmla="*/ 255 h 432"/>
                    <a:gd name="T10" fmla="*/ 59 w 92"/>
                    <a:gd name="T11" fmla="*/ 222 h 432"/>
                    <a:gd name="T12" fmla="*/ 24 w 92"/>
                    <a:gd name="T13" fmla="*/ 155 h 432"/>
                    <a:gd name="T14" fmla="*/ 11 w 92"/>
                    <a:gd name="T15" fmla="*/ 123 h 432"/>
                    <a:gd name="T16" fmla="*/ 3 w 92"/>
                    <a:gd name="T17" fmla="*/ 88 h 432"/>
                    <a:gd name="T18" fmla="*/ 0 w 92"/>
                    <a:gd name="T19" fmla="*/ 53 h 432"/>
                    <a:gd name="T20" fmla="*/ 0 w 92"/>
                    <a:gd name="T21" fmla="*/ 0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2" h="432">
                      <a:moveTo>
                        <a:pt x="91" y="431"/>
                      </a:moveTo>
                      <a:lnTo>
                        <a:pt x="91" y="359"/>
                      </a:lnTo>
                      <a:lnTo>
                        <a:pt x="87" y="324"/>
                      </a:lnTo>
                      <a:lnTo>
                        <a:pt x="83" y="289"/>
                      </a:lnTo>
                      <a:lnTo>
                        <a:pt x="71" y="255"/>
                      </a:lnTo>
                      <a:lnTo>
                        <a:pt x="59" y="222"/>
                      </a:lnTo>
                      <a:lnTo>
                        <a:pt x="24" y="155"/>
                      </a:lnTo>
                      <a:lnTo>
                        <a:pt x="11" y="123"/>
                      </a:lnTo>
                      <a:lnTo>
                        <a:pt x="3" y="88"/>
                      </a:lnTo>
                      <a:lnTo>
                        <a:pt x="0" y="5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399" cap="rnd" cmpd="sng">
                  <a:solidFill>
                    <a:srgbClr val="FF99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7905" name="Freeform 17"/>
                <p:cNvSpPr>
                  <a:spLocks/>
                </p:cNvSpPr>
                <p:nvPr/>
              </p:nvSpPr>
              <p:spPr bwMode="auto">
                <a:xfrm>
                  <a:off x="2422" y="1511"/>
                  <a:ext cx="138" cy="342"/>
                </a:xfrm>
                <a:custGeom>
                  <a:avLst/>
                  <a:gdLst>
                    <a:gd name="T0" fmla="*/ 19 w 138"/>
                    <a:gd name="T1" fmla="*/ 1 h 342"/>
                    <a:gd name="T2" fmla="*/ 30 w 138"/>
                    <a:gd name="T3" fmla="*/ 0 h 342"/>
                    <a:gd name="T4" fmla="*/ 41 w 138"/>
                    <a:gd name="T5" fmla="*/ 1 h 342"/>
                    <a:gd name="T6" fmla="*/ 51 w 138"/>
                    <a:gd name="T7" fmla="*/ 8 h 342"/>
                    <a:gd name="T8" fmla="*/ 57 w 138"/>
                    <a:gd name="T9" fmla="*/ 17 h 342"/>
                    <a:gd name="T10" fmla="*/ 100 w 138"/>
                    <a:gd name="T11" fmla="*/ 114 h 342"/>
                    <a:gd name="T12" fmla="*/ 116 w 138"/>
                    <a:gd name="T13" fmla="*/ 157 h 342"/>
                    <a:gd name="T14" fmla="*/ 127 w 138"/>
                    <a:gd name="T15" fmla="*/ 204 h 342"/>
                    <a:gd name="T16" fmla="*/ 127 w 138"/>
                    <a:gd name="T17" fmla="*/ 204 h 342"/>
                    <a:gd name="T18" fmla="*/ 134 w 138"/>
                    <a:gd name="T19" fmla="*/ 250 h 342"/>
                    <a:gd name="T20" fmla="*/ 137 w 138"/>
                    <a:gd name="T21" fmla="*/ 294 h 342"/>
                    <a:gd name="T22" fmla="*/ 137 w 138"/>
                    <a:gd name="T23" fmla="*/ 314 h 342"/>
                    <a:gd name="T24" fmla="*/ 134 w 138"/>
                    <a:gd name="T25" fmla="*/ 325 h 342"/>
                    <a:gd name="T26" fmla="*/ 129 w 138"/>
                    <a:gd name="T27" fmla="*/ 333 h 342"/>
                    <a:gd name="T28" fmla="*/ 119 w 138"/>
                    <a:gd name="T29" fmla="*/ 339 h 342"/>
                    <a:gd name="T30" fmla="*/ 110 w 138"/>
                    <a:gd name="T31" fmla="*/ 341 h 342"/>
                    <a:gd name="T32" fmla="*/ 110 w 138"/>
                    <a:gd name="T33" fmla="*/ 341 h 342"/>
                    <a:gd name="T34" fmla="*/ 98 w 138"/>
                    <a:gd name="T35" fmla="*/ 339 h 342"/>
                    <a:gd name="T36" fmla="*/ 90 w 138"/>
                    <a:gd name="T37" fmla="*/ 333 h 342"/>
                    <a:gd name="T38" fmla="*/ 84 w 138"/>
                    <a:gd name="T39" fmla="*/ 325 h 342"/>
                    <a:gd name="T40" fmla="*/ 83 w 138"/>
                    <a:gd name="T41" fmla="*/ 314 h 342"/>
                    <a:gd name="T42" fmla="*/ 83 w 138"/>
                    <a:gd name="T43" fmla="*/ 287 h 342"/>
                    <a:gd name="T44" fmla="*/ 79 w 138"/>
                    <a:gd name="T45" fmla="*/ 250 h 342"/>
                    <a:gd name="T46" fmla="*/ 73 w 138"/>
                    <a:gd name="T47" fmla="*/ 212 h 342"/>
                    <a:gd name="T48" fmla="*/ 73 w 138"/>
                    <a:gd name="T49" fmla="*/ 212 h 342"/>
                    <a:gd name="T50" fmla="*/ 63 w 138"/>
                    <a:gd name="T51" fmla="*/ 177 h 342"/>
                    <a:gd name="T52" fmla="*/ 49 w 138"/>
                    <a:gd name="T53" fmla="*/ 140 h 342"/>
                    <a:gd name="T54" fmla="*/ 19 w 138"/>
                    <a:gd name="T55" fmla="*/ 65 h 342"/>
                    <a:gd name="T56" fmla="*/ 1 w 138"/>
                    <a:gd name="T57" fmla="*/ 28 h 342"/>
                    <a:gd name="T58" fmla="*/ 1 w 138"/>
                    <a:gd name="T59" fmla="*/ 28 h 342"/>
                    <a:gd name="T60" fmla="*/ 0 w 138"/>
                    <a:gd name="T61" fmla="*/ 19 h 342"/>
                    <a:gd name="T62" fmla="*/ 3 w 138"/>
                    <a:gd name="T63" fmla="*/ 9 h 342"/>
                    <a:gd name="T64" fmla="*/ 12 w 138"/>
                    <a:gd name="T65" fmla="*/ 3 h 342"/>
                    <a:gd name="T66" fmla="*/ 19 w 138"/>
                    <a:gd name="T67" fmla="*/ 1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38" h="342">
                      <a:moveTo>
                        <a:pt x="19" y="1"/>
                      </a:moveTo>
                      <a:lnTo>
                        <a:pt x="30" y="0"/>
                      </a:lnTo>
                      <a:lnTo>
                        <a:pt x="41" y="1"/>
                      </a:lnTo>
                      <a:lnTo>
                        <a:pt x="51" y="8"/>
                      </a:lnTo>
                      <a:lnTo>
                        <a:pt x="57" y="17"/>
                      </a:lnTo>
                      <a:lnTo>
                        <a:pt x="100" y="114"/>
                      </a:lnTo>
                      <a:lnTo>
                        <a:pt x="116" y="157"/>
                      </a:lnTo>
                      <a:lnTo>
                        <a:pt x="127" y="204"/>
                      </a:lnTo>
                      <a:lnTo>
                        <a:pt x="127" y="204"/>
                      </a:lnTo>
                      <a:lnTo>
                        <a:pt x="134" y="250"/>
                      </a:lnTo>
                      <a:lnTo>
                        <a:pt x="137" y="294"/>
                      </a:lnTo>
                      <a:lnTo>
                        <a:pt x="137" y="314"/>
                      </a:lnTo>
                      <a:lnTo>
                        <a:pt x="134" y="325"/>
                      </a:lnTo>
                      <a:lnTo>
                        <a:pt x="129" y="333"/>
                      </a:lnTo>
                      <a:lnTo>
                        <a:pt x="119" y="339"/>
                      </a:lnTo>
                      <a:lnTo>
                        <a:pt x="110" y="341"/>
                      </a:lnTo>
                      <a:lnTo>
                        <a:pt x="110" y="341"/>
                      </a:lnTo>
                      <a:lnTo>
                        <a:pt x="98" y="339"/>
                      </a:lnTo>
                      <a:lnTo>
                        <a:pt x="90" y="333"/>
                      </a:lnTo>
                      <a:lnTo>
                        <a:pt x="84" y="325"/>
                      </a:lnTo>
                      <a:lnTo>
                        <a:pt x="83" y="314"/>
                      </a:lnTo>
                      <a:lnTo>
                        <a:pt x="83" y="287"/>
                      </a:lnTo>
                      <a:lnTo>
                        <a:pt x="79" y="250"/>
                      </a:lnTo>
                      <a:lnTo>
                        <a:pt x="73" y="212"/>
                      </a:lnTo>
                      <a:lnTo>
                        <a:pt x="73" y="212"/>
                      </a:lnTo>
                      <a:lnTo>
                        <a:pt x="63" y="177"/>
                      </a:lnTo>
                      <a:lnTo>
                        <a:pt x="49" y="140"/>
                      </a:lnTo>
                      <a:lnTo>
                        <a:pt x="19" y="65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0" y="19"/>
                      </a:lnTo>
                      <a:lnTo>
                        <a:pt x="3" y="9"/>
                      </a:lnTo>
                      <a:lnTo>
                        <a:pt x="12" y="3"/>
                      </a:lnTo>
                      <a:lnTo>
                        <a:pt x="19" y="1"/>
                      </a:lnTo>
                    </a:path>
                  </a:pathLst>
                </a:custGeom>
                <a:gradFill rotWithShape="0">
                  <a:gsLst>
                    <a:gs pos="0">
                      <a:srgbClr val="33CC33">
                        <a:gamma/>
                        <a:shade val="69804"/>
                        <a:invGamma/>
                      </a:srgbClr>
                    </a:gs>
                    <a:gs pos="100000">
                      <a:srgbClr val="33CC33"/>
                    </a:gs>
                  </a:gsLst>
                  <a:lin ang="5400000" scaled="1"/>
                </a:gra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77906" name="Group 18"/>
              <p:cNvGrpSpPr>
                <a:grpSpLocks/>
              </p:cNvGrpSpPr>
              <p:nvPr/>
            </p:nvGrpSpPr>
            <p:grpSpPr bwMode="auto">
              <a:xfrm>
                <a:off x="2339" y="1135"/>
                <a:ext cx="136" cy="440"/>
                <a:chOff x="2433" y="1413"/>
                <a:chExt cx="136" cy="440"/>
              </a:xfrm>
            </p:grpSpPr>
            <p:sp>
              <p:nvSpPr>
                <p:cNvPr id="677907" name="Freeform 19"/>
                <p:cNvSpPr>
                  <a:spLocks/>
                </p:cNvSpPr>
                <p:nvPr/>
              </p:nvSpPr>
              <p:spPr bwMode="auto">
                <a:xfrm>
                  <a:off x="2460" y="1413"/>
                  <a:ext cx="90" cy="432"/>
                </a:xfrm>
                <a:custGeom>
                  <a:avLst/>
                  <a:gdLst>
                    <a:gd name="T0" fmla="*/ 0 w 90"/>
                    <a:gd name="T1" fmla="*/ 431 h 432"/>
                    <a:gd name="T2" fmla="*/ 0 w 90"/>
                    <a:gd name="T3" fmla="*/ 359 h 432"/>
                    <a:gd name="T4" fmla="*/ 1 w 90"/>
                    <a:gd name="T5" fmla="*/ 324 h 432"/>
                    <a:gd name="T6" fmla="*/ 8 w 90"/>
                    <a:gd name="T7" fmla="*/ 289 h 432"/>
                    <a:gd name="T8" fmla="*/ 17 w 90"/>
                    <a:gd name="T9" fmla="*/ 255 h 432"/>
                    <a:gd name="T10" fmla="*/ 32 w 90"/>
                    <a:gd name="T11" fmla="*/ 222 h 432"/>
                    <a:gd name="T12" fmla="*/ 65 w 90"/>
                    <a:gd name="T13" fmla="*/ 155 h 432"/>
                    <a:gd name="T14" fmla="*/ 78 w 90"/>
                    <a:gd name="T15" fmla="*/ 123 h 432"/>
                    <a:gd name="T16" fmla="*/ 86 w 90"/>
                    <a:gd name="T17" fmla="*/ 88 h 432"/>
                    <a:gd name="T18" fmla="*/ 89 w 90"/>
                    <a:gd name="T19" fmla="*/ 53 h 432"/>
                    <a:gd name="T20" fmla="*/ 89 w 90"/>
                    <a:gd name="T21" fmla="*/ 0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0" h="432">
                      <a:moveTo>
                        <a:pt x="0" y="431"/>
                      </a:moveTo>
                      <a:lnTo>
                        <a:pt x="0" y="359"/>
                      </a:lnTo>
                      <a:lnTo>
                        <a:pt x="1" y="324"/>
                      </a:lnTo>
                      <a:lnTo>
                        <a:pt x="8" y="289"/>
                      </a:lnTo>
                      <a:lnTo>
                        <a:pt x="17" y="255"/>
                      </a:lnTo>
                      <a:lnTo>
                        <a:pt x="32" y="222"/>
                      </a:lnTo>
                      <a:lnTo>
                        <a:pt x="65" y="155"/>
                      </a:lnTo>
                      <a:lnTo>
                        <a:pt x="78" y="123"/>
                      </a:lnTo>
                      <a:lnTo>
                        <a:pt x="86" y="88"/>
                      </a:lnTo>
                      <a:lnTo>
                        <a:pt x="89" y="53"/>
                      </a:lnTo>
                      <a:lnTo>
                        <a:pt x="89" y="0"/>
                      </a:lnTo>
                    </a:path>
                  </a:pathLst>
                </a:custGeom>
                <a:noFill/>
                <a:ln w="25399" cap="rnd" cmpd="sng">
                  <a:solidFill>
                    <a:srgbClr val="FF99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7908" name="Freeform 20"/>
                <p:cNvSpPr>
                  <a:spLocks/>
                </p:cNvSpPr>
                <p:nvPr/>
              </p:nvSpPr>
              <p:spPr bwMode="auto">
                <a:xfrm>
                  <a:off x="2433" y="1511"/>
                  <a:ext cx="136" cy="342"/>
                </a:xfrm>
                <a:custGeom>
                  <a:avLst/>
                  <a:gdLst>
                    <a:gd name="T0" fmla="*/ 116 w 136"/>
                    <a:gd name="T1" fmla="*/ 1 h 342"/>
                    <a:gd name="T2" fmla="*/ 105 w 136"/>
                    <a:gd name="T3" fmla="*/ 0 h 342"/>
                    <a:gd name="T4" fmla="*/ 94 w 136"/>
                    <a:gd name="T5" fmla="*/ 1 h 342"/>
                    <a:gd name="T6" fmla="*/ 84 w 136"/>
                    <a:gd name="T7" fmla="*/ 8 h 342"/>
                    <a:gd name="T8" fmla="*/ 78 w 136"/>
                    <a:gd name="T9" fmla="*/ 17 h 342"/>
                    <a:gd name="T10" fmla="*/ 36 w 136"/>
                    <a:gd name="T11" fmla="*/ 114 h 342"/>
                    <a:gd name="T12" fmla="*/ 20 w 136"/>
                    <a:gd name="T13" fmla="*/ 157 h 342"/>
                    <a:gd name="T14" fmla="*/ 8 w 136"/>
                    <a:gd name="T15" fmla="*/ 204 h 342"/>
                    <a:gd name="T16" fmla="*/ 8 w 136"/>
                    <a:gd name="T17" fmla="*/ 204 h 342"/>
                    <a:gd name="T18" fmla="*/ 1 w 136"/>
                    <a:gd name="T19" fmla="*/ 250 h 342"/>
                    <a:gd name="T20" fmla="*/ 0 w 136"/>
                    <a:gd name="T21" fmla="*/ 294 h 342"/>
                    <a:gd name="T22" fmla="*/ 0 w 136"/>
                    <a:gd name="T23" fmla="*/ 314 h 342"/>
                    <a:gd name="T24" fmla="*/ 1 w 136"/>
                    <a:gd name="T25" fmla="*/ 325 h 342"/>
                    <a:gd name="T26" fmla="*/ 8 w 136"/>
                    <a:gd name="T27" fmla="*/ 333 h 342"/>
                    <a:gd name="T28" fmla="*/ 16 w 136"/>
                    <a:gd name="T29" fmla="*/ 339 h 342"/>
                    <a:gd name="T30" fmla="*/ 27 w 136"/>
                    <a:gd name="T31" fmla="*/ 341 h 342"/>
                    <a:gd name="T32" fmla="*/ 27 w 136"/>
                    <a:gd name="T33" fmla="*/ 341 h 342"/>
                    <a:gd name="T34" fmla="*/ 36 w 136"/>
                    <a:gd name="T35" fmla="*/ 339 h 342"/>
                    <a:gd name="T36" fmla="*/ 46 w 136"/>
                    <a:gd name="T37" fmla="*/ 333 h 342"/>
                    <a:gd name="T38" fmla="*/ 51 w 136"/>
                    <a:gd name="T39" fmla="*/ 325 h 342"/>
                    <a:gd name="T40" fmla="*/ 54 w 136"/>
                    <a:gd name="T41" fmla="*/ 314 h 342"/>
                    <a:gd name="T42" fmla="*/ 54 w 136"/>
                    <a:gd name="T43" fmla="*/ 287 h 342"/>
                    <a:gd name="T44" fmla="*/ 56 w 136"/>
                    <a:gd name="T45" fmla="*/ 250 h 342"/>
                    <a:gd name="T46" fmla="*/ 62 w 136"/>
                    <a:gd name="T47" fmla="*/ 212 h 342"/>
                    <a:gd name="T48" fmla="*/ 62 w 136"/>
                    <a:gd name="T49" fmla="*/ 212 h 342"/>
                    <a:gd name="T50" fmla="*/ 73 w 136"/>
                    <a:gd name="T51" fmla="*/ 177 h 342"/>
                    <a:gd name="T52" fmla="*/ 86 w 136"/>
                    <a:gd name="T53" fmla="*/ 140 h 342"/>
                    <a:gd name="T54" fmla="*/ 118 w 136"/>
                    <a:gd name="T55" fmla="*/ 65 h 342"/>
                    <a:gd name="T56" fmla="*/ 134 w 136"/>
                    <a:gd name="T57" fmla="*/ 28 h 342"/>
                    <a:gd name="T58" fmla="*/ 134 w 136"/>
                    <a:gd name="T59" fmla="*/ 28 h 342"/>
                    <a:gd name="T60" fmla="*/ 135 w 136"/>
                    <a:gd name="T61" fmla="*/ 19 h 342"/>
                    <a:gd name="T62" fmla="*/ 132 w 136"/>
                    <a:gd name="T63" fmla="*/ 9 h 342"/>
                    <a:gd name="T64" fmla="*/ 124 w 136"/>
                    <a:gd name="T65" fmla="*/ 3 h 342"/>
                    <a:gd name="T66" fmla="*/ 116 w 136"/>
                    <a:gd name="T67" fmla="*/ 1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36" h="342">
                      <a:moveTo>
                        <a:pt x="116" y="1"/>
                      </a:moveTo>
                      <a:lnTo>
                        <a:pt x="105" y="0"/>
                      </a:lnTo>
                      <a:lnTo>
                        <a:pt x="94" y="1"/>
                      </a:lnTo>
                      <a:lnTo>
                        <a:pt x="84" y="8"/>
                      </a:lnTo>
                      <a:lnTo>
                        <a:pt x="78" y="17"/>
                      </a:lnTo>
                      <a:lnTo>
                        <a:pt x="36" y="114"/>
                      </a:lnTo>
                      <a:lnTo>
                        <a:pt x="20" y="157"/>
                      </a:lnTo>
                      <a:lnTo>
                        <a:pt x="8" y="204"/>
                      </a:lnTo>
                      <a:lnTo>
                        <a:pt x="8" y="204"/>
                      </a:lnTo>
                      <a:lnTo>
                        <a:pt x="1" y="250"/>
                      </a:lnTo>
                      <a:lnTo>
                        <a:pt x="0" y="294"/>
                      </a:lnTo>
                      <a:lnTo>
                        <a:pt x="0" y="314"/>
                      </a:lnTo>
                      <a:lnTo>
                        <a:pt x="1" y="325"/>
                      </a:lnTo>
                      <a:lnTo>
                        <a:pt x="8" y="333"/>
                      </a:lnTo>
                      <a:lnTo>
                        <a:pt x="16" y="339"/>
                      </a:lnTo>
                      <a:lnTo>
                        <a:pt x="27" y="341"/>
                      </a:lnTo>
                      <a:lnTo>
                        <a:pt x="27" y="341"/>
                      </a:lnTo>
                      <a:lnTo>
                        <a:pt x="36" y="339"/>
                      </a:lnTo>
                      <a:lnTo>
                        <a:pt x="46" y="333"/>
                      </a:lnTo>
                      <a:lnTo>
                        <a:pt x="51" y="325"/>
                      </a:lnTo>
                      <a:lnTo>
                        <a:pt x="54" y="314"/>
                      </a:lnTo>
                      <a:lnTo>
                        <a:pt x="54" y="287"/>
                      </a:lnTo>
                      <a:lnTo>
                        <a:pt x="56" y="250"/>
                      </a:lnTo>
                      <a:lnTo>
                        <a:pt x="62" y="212"/>
                      </a:lnTo>
                      <a:lnTo>
                        <a:pt x="62" y="212"/>
                      </a:lnTo>
                      <a:lnTo>
                        <a:pt x="73" y="177"/>
                      </a:lnTo>
                      <a:lnTo>
                        <a:pt x="86" y="140"/>
                      </a:lnTo>
                      <a:lnTo>
                        <a:pt x="118" y="65"/>
                      </a:lnTo>
                      <a:lnTo>
                        <a:pt x="134" y="28"/>
                      </a:lnTo>
                      <a:lnTo>
                        <a:pt x="134" y="28"/>
                      </a:lnTo>
                      <a:lnTo>
                        <a:pt x="135" y="19"/>
                      </a:lnTo>
                      <a:lnTo>
                        <a:pt x="132" y="9"/>
                      </a:lnTo>
                      <a:lnTo>
                        <a:pt x="124" y="3"/>
                      </a:lnTo>
                      <a:lnTo>
                        <a:pt x="116" y="1"/>
                      </a:lnTo>
                    </a:path>
                  </a:pathLst>
                </a:custGeom>
                <a:gradFill rotWithShape="0">
                  <a:gsLst>
                    <a:gs pos="0">
                      <a:srgbClr val="FF0033">
                        <a:gamma/>
                        <a:shade val="69804"/>
                        <a:invGamma/>
                      </a:srgbClr>
                    </a:gs>
                    <a:gs pos="100000">
                      <a:srgbClr val="FF0033"/>
                    </a:gs>
                  </a:gsLst>
                  <a:lin ang="5400000" scaled="1"/>
                </a:gradFill>
                <a:ln w="12699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77909" name="Group 21"/>
            <p:cNvGrpSpPr>
              <a:grpSpLocks/>
            </p:cNvGrpSpPr>
            <p:nvPr/>
          </p:nvGrpSpPr>
          <p:grpSpPr bwMode="auto">
            <a:xfrm>
              <a:off x="2517" y="980"/>
              <a:ext cx="219" cy="844"/>
              <a:chOff x="2647" y="1135"/>
              <a:chExt cx="219" cy="844"/>
            </a:xfrm>
          </p:grpSpPr>
          <p:grpSp>
            <p:nvGrpSpPr>
              <p:cNvPr id="677910" name="Group 22"/>
              <p:cNvGrpSpPr>
                <a:grpSpLocks/>
              </p:cNvGrpSpPr>
              <p:nvPr/>
            </p:nvGrpSpPr>
            <p:grpSpPr bwMode="auto">
              <a:xfrm>
                <a:off x="2647" y="1487"/>
                <a:ext cx="219" cy="492"/>
                <a:chOff x="2741" y="1765"/>
                <a:chExt cx="219" cy="492"/>
              </a:xfrm>
            </p:grpSpPr>
            <p:sp>
              <p:nvSpPr>
                <p:cNvPr id="677911" name="Freeform 23"/>
                <p:cNvSpPr>
                  <a:spLocks/>
                </p:cNvSpPr>
                <p:nvPr/>
              </p:nvSpPr>
              <p:spPr bwMode="auto">
                <a:xfrm>
                  <a:off x="2741" y="1845"/>
                  <a:ext cx="219" cy="412"/>
                </a:xfrm>
                <a:custGeom>
                  <a:avLst/>
                  <a:gdLst>
                    <a:gd name="T0" fmla="*/ 0 w 219"/>
                    <a:gd name="T1" fmla="*/ 353 h 412"/>
                    <a:gd name="T2" fmla="*/ 11 w 219"/>
                    <a:gd name="T3" fmla="*/ 371 h 412"/>
                    <a:gd name="T4" fmla="*/ 27 w 219"/>
                    <a:gd name="T5" fmla="*/ 384 h 412"/>
                    <a:gd name="T6" fmla="*/ 48 w 219"/>
                    <a:gd name="T7" fmla="*/ 397 h 412"/>
                    <a:gd name="T8" fmla="*/ 70 w 219"/>
                    <a:gd name="T9" fmla="*/ 407 h 412"/>
                    <a:gd name="T10" fmla="*/ 95 w 219"/>
                    <a:gd name="T11" fmla="*/ 411 h 412"/>
                    <a:gd name="T12" fmla="*/ 121 w 219"/>
                    <a:gd name="T13" fmla="*/ 411 h 412"/>
                    <a:gd name="T14" fmla="*/ 146 w 219"/>
                    <a:gd name="T15" fmla="*/ 407 h 412"/>
                    <a:gd name="T16" fmla="*/ 168 w 219"/>
                    <a:gd name="T17" fmla="*/ 397 h 412"/>
                    <a:gd name="T18" fmla="*/ 189 w 219"/>
                    <a:gd name="T19" fmla="*/ 384 h 412"/>
                    <a:gd name="T20" fmla="*/ 205 w 219"/>
                    <a:gd name="T21" fmla="*/ 371 h 412"/>
                    <a:gd name="T22" fmla="*/ 218 w 219"/>
                    <a:gd name="T23" fmla="*/ 353 h 412"/>
                    <a:gd name="T24" fmla="*/ 218 w 219"/>
                    <a:gd name="T25" fmla="*/ 0 h 412"/>
                    <a:gd name="T26" fmla="*/ 0 w 219"/>
                    <a:gd name="T27" fmla="*/ 0 h 412"/>
                    <a:gd name="T28" fmla="*/ 0 w 219"/>
                    <a:gd name="T29" fmla="*/ 353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9" h="412">
                      <a:moveTo>
                        <a:pt x="0" y="353"/>
                      </a:moveTo>
                      <a:lnTo>
                        <a:pt x="11" y="371"/>
                      </a:lnTo>
                      <a:lnTo>
                        <a:pt x="27" y="384"/>
                      </a:lnTo>
                      <a:lnTo>
                        <a:pt x="48" y="397"/>
                      </a:lnTo>
                      <a:lnTo>
                        <a:pt x="70" y="407"/>
                      </a:lnTo>
                      <a:lnTo>
                        <a:pt x="95" y="411"/>
                      </a:lnTo>
                      <a:lnTo>
                        <a:pt x="121" y="411"/>
                      </a:lnTo>
                      <a:lnTo>
                        <a:pt x="146" y="407"/>
                      </a:lnTo>
                      <a:lnTo>
                        <a:pt x="168" y="397"/>
                      </a:lnTo>
                      <a:lnTo>
                        <a:pt x="189" y="384"/>
                      </a:lnTo>
                      <a:lnTo>
                        <a:pt x="205" y="371"/>
                      </a:lnTo>
                      <a:lnTo>
                        <a:pt x="218" y="353"/>
                      </a:lnTo>
                      <a:lnTo>
                        <a:pt x="218" y="0"/>
                      </a:lnTo>
                      <a:lnTo>
                        <a:pt x="0" y="0"/>
                      </a:lnTo>
                      <a:lnTo>
                        <a:pt x="0" y="353"/>
                      </a:lnTo>
                    </a:path>
                  </a:pathLst>
                </a:custGeom>
                <a:gradFill rotWithShape="0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shade val="69804"/>
                        <a:invGamma/>
                      </a:srgbClr>
                    </a:gs>
                  </a:gsLst>
                  <a:lin ang="0" scaled="1"/>
                </a:gra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7912" name="Freeform 24"/>
                <p:cNvSpPr>
                  <a:spLocks/>
                </p:cNvSpPr>
                <p:nvPr/>
              </p:nvSpPr>
              <p:spPr bwMode="auto">
                <a:xfrm>
                  <a:off x="2741" y="1765"/>
                  <a:ext cx="219" cy="141"/>
                </a:xfrm>
                <a:custGeom>
                  <a:avLst/>
                  <a:gdLst>
                    <a:gd name="T0" fmla="*/ 0 w 219"/>
                    <a:gd name="T1" fmla="*/ 70 h 141"/>
                    <a:gd name="T2" fmla="*/ 3 w 219"/>
                    <a:gd name="T3" fmla="*/ 51 h 141"/>
                    <a:gd name="T4" fmla="*/ 11 w 219"/>
                    <a:gd name="T5" fmla="*/ 36 h 141"/>
                    <a:gd name="T6" fmla="*/ 27 w 219"/>
                    <a:gd name="T7" fmla="*/ 22 h 141"/>
                    <a:gd name="T8" fmla="*/ 46 w 219"/>
                    <a:gd name="T9" fmla="*/ 12 h 141"/>
                    <a:gd name="T10" fmla="*/ 69 w 219"/>
                    <a:gd name="T11" fmla="*/ 3 h 141"/>
                    <a:gd name="T12" fmla="*/ 95 w 219"/>
                    <a:gd name="T13" fmla="*/ 0 h 141"/>
                    <a:gd name="T14" fmla="*/ 121 w 219"/>
                    <a:gd name="T15" fmla="*/ 0 h 141"/>
                    <a:gd name="T16" fmla="*/ 147 w 219"/>
                    <a:gd name="T17" fmla="*/ 3 h 141"/>
                    <a:gd name="T18" fmla="*/ 170 w 219"/>
                    <a:gd name="T19" fmla="*/ 12 h 141"/>
                    <a:gd name="T20" fmla="*/ 190 w 219"/>
                    <a:gd name="T21" fmla="*/ 22 h 141"/>
                    <a:gd name="T22" fmla="*/ 205 w 219"/>
                    <a:gd name="T23" fmla="*/ 36 h 141"/>
                    <a:gd name="T24" fmla="*/ 214 w 219"/>
                    <a:gd name="T25" fmla="*/ 51 h 141"/>
                    <a:gd name="T26" fmla="*/ 218 w 219"/>
                    <a:gd name="T27" fmla="*/ 70 h 141"/>
                    <a:gd name="T28" fmla="*/ 214 w 219"/>
                    <a:gd name="T29" fmla="*/ 86 h 141"/>
                    <a:gd name="T30" fmla="*/ 205 w 219"/>
                    <a:gd name="T31" fmla="*/ 101 h 141"/>
                    <a:gd name="T32" fmla="*/ 190 w 219"/>
                    <a:gd name="T33" fmla="*/ 115 h 141"/>
                    <a:gd name="T34" fmla="*/ 170 w 219"/>
                    <a:gd name="T35" fmla="*/ 127 h 141"/>
                    <a:gd name="T36" fmla="*/ 147 w 219"/>
                    <a:gd name="T37" fmla="*/ 135 h 141"/>
                    <a:gd name="T38" fmla="*/ 121 w 219"/>
                    <a:gd name="T39" fmla="*/ 140 h 141"/>
                    <a:gd name="T40" fmla="*/ 95 w 219"/>
                    <a:gd name="T41" fmla="*/ 140 h 141"/>
                    <a:gd name="T42" fmla="*/ 69 w 219"/>
                    <a:gd name="T43" fmla="*/ 135 h 141"/>
                    <a:gd name="T44" fmla="*/ 46 w 219"/>
                    <a:gd name="T45" fmla="*/ 127 h 141"/>
                    <a:gd name="T46" fmla="*/ 27 w 219"/>
                    <a:gd name="T47" fmla="*/ 115 h 141"/>
                    <a:gd name="T48" fmla="*/ 11 w 219"/>
                    <a:gd name="T49" fmla="*/ 101 h 141"/>
                    <a:gd name="T50" fmla="*/ 3 w 219"/>
                    <a:gd name="T51" fmla="*/ 86 h 141"/>
                    <a:gd name="T52" fmla="*/ 0 w 219"/>
                    <a:gd name="T53" fmla="*/ 7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19" h="141">
                      <a:moveTo>
                        <a:pt x="0" y="70"/>
                      </a:moveTo>
                      <a:lnTo>
                        <a:pt x="3" y="51"/>
                      </a:lnTo>
                      <a:lnTo>
                        <a:pt x="11" y="36"/>
                      </a:lnTo>
                      <a:lnTo>
                        <a:pt x="27" y="22"/>
                      </a:lnTo>
                      <a:lnTo>
                        <a:pt x="46" y="12"/>
                      </a:lnTo>
                      <a:lnTo>
                        <a:pt x="69" y="3"/>
                      </a:lnTo>
                      <a:lnTo>
                        <a:pt x="95" y="0"/>
                      </a:lnTo>
                      <a:lnTo>
                        <a:pt x="121" y="0"/>
                      </a:lnTo>
                      <a:lnTo>
                        <a:pt x="147" y="3"/>
                      </a:lnTo>
                      <a:lnTo>
                        <a:pt x="170" y="12"/>
                      </a:lnTo>
                      <a:lnTo>
                        <a:pt x="190" y="22"/>
                      </a:lnTo>
                      <a:lnTo>
                        <a:pt x="205" y="36"/>
                      </a:lnTo>
                      <a:lnTo>
                        <a:pt x="214" y="51"/>
                      </a:lnTo>
                      <a:lnTo>
                        <a:pt x="218" y="70"/>
                      </a:lnTo>
                      <a:lnTo>
                        <a:pt x="214" y="86"/>
                      </a:lnTo>
                      <a:lnTo>
                        <a:pt x="205" y="101"/>
                      </a:lnTo>
                      <a:lnTo>
                        <a:pt x="190" y="115"/>
                      </a:lnTo>
                      <a:lnTo>
                        <a:pt x="170" y="127"/>
                      </a:lnTo>
                      <a:lnTo>
                        <a:pt x="147" y="135"/>
                      </a:lnTo>
                      <a:lnTo>
                        <a:pt x="121" y="140"/>
                      </a:lnTo>
                      <a:lnTo>
                        <a:pt x="95" y="140"/>
                      </a:lnTo>
                      <a:lnTo>
                        <a:pt x="69" y="135"/>
                      </a:lnTo>
                      <a:lnTo>
                        <a:pt x="46" y="127"/>
                      </a:lnTo>
                      <a:lnTo>
                        <a:pt x="27" y="115"/>
                      </a:lnTo>
                      <a:lnTo>
                        <a:pt x="11" y="101"/>
                      </a:lnTo>
                      <a:lnTo>
                        <a:pt x="3" y="86"/>
                      </a:lnTo>
                      <a:lnTo>
                        <a:pt x="0" y="70"/>
                      </a:lnTo>
                    </a:path>
                  </a:pathLst>
                </a:custGeom>
                <a:gradFill rotWithShape="0">
                  <a:gsLst>
                    <a:gs pos="0">
                      <a:srgbClr val="FFCC00">
                        <a:gamma/>
                        <a:shade val="69804"/>
                        <a:invGamma/>
                      </a:srgbClr>
                    </a:gs>
                    <a:gs pos="100000">
                      <a:srgbClr val="FFCC00"/>
                    </a:gs>
                  </a:gsLst>
                  <a:lin ang="0" scaled="1"/>
                </a:gra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77913" name="Group 25"/>
              <p:cNvGrpSpPr>
                <a:grpSpLocks/>
              </p:cNvGrpSpPr>
              <p:nvPr/>
            </p:nvGrpSpPr>
            <p:grpSpPr bwMode="auto">
              <a:xfrm>
                <a:off x="2688" y="1135"/>
                <a:ext cx="138" cy="440"/>
                <a:chOff x="2782" y="1413"/>
                <a:chExt cx="138" cy="440"/>
              </a:xfrm>
            </p:grpSpPr>
            <p:sp>
              <p:nvSpPr>
                <p:cNvPr id="677914" name="Freeform 26"/>
                <p:cNvSpPr>
                  <a:spLocks/>
                </p:cNvSpPr>
                <p:nvPr/>
              </p:nvSpPr>
              <p:spPr bwMode="auto">
                <a:xfrm>
                  <a:off x="2809" y="1413"/>
                  <a:ext cx="91" cy="432"/>
                </a:xfrm>
                <a:custGeom>
                  <a:avLst/>
                  <a:gdLst>
                    <a:gd name="T0" fmla="*/ 0 w 91"/>
                    <a:gd name="T1" fmla="*/ 431 h 432"/>
                    <a:gd name="T2" fmla="*/ 0 w 91"/>
                    <a:gd name="T3" fmla="*/ 359 h 432"/>
                    <a:gd name="T4" fmla="*/ 2 w 91"/>
                    <a:gd name="T5" fmla="*/ 324 h 432"/>
                    <a:gd name="T6" fmla="*/ 8 w 91"/>
                    <a:gd name="T7" fmla="*/ 289 h 432"/>
                    <a:gd name="T8" fmla="*/ 18 w 91"/>
                    <a:gd name="T9" fmla="*/ 255 h 432"/>
                    <a:gd name="T10" fmla="*/ 32 w 91"/>
                    <a:gd name="T11" fmla="*/ 222 h 432"/>
                    <a:gd name="T12" fmla="*/ 66 w 91"/>
                    <a:gd name="T13" fmla="*/ 155 h 432"/>
                    <a:gd name="T14" fmla="*/ 79 w 91"/>
                    <a:gd name="T15" fmla="*/ 123 h 432"/>
                    <a:gd name="T16" fmla="*/ 88 w 91"/>
                    <a:gd name="T17" fmla="*/ 88 h 432"/>
                    <a:gd name="T18" fmla="*/ 90 w 91"/>
                    <a:gd name="T19" fmla="*/ 53 h 432"/>
                    <a:gd name="T20" fmla="*/ 90 w 91"/>
                    <a:gd name="T21" fmla="*/ 0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1" h="432">
                      <a:moveTo>
                        <a:pt x="0" y="431"/>
                      </a:moveTo>
                      <a:lnTo>
                        <a:pt x="0" y="359"/>
                      </a:lnTo>
                      <a:lnTo>
                        <a:pt x="2" y="324"/>
                      </a:lnTo>
                      <a:lnTo>
                        <a:pt x="8" y="289"/>
                      </a:lnTo>
                      <a:lnTo>
                        <a:pt x="18" y="255"/>
                      </a:lnTo>
                      <a:lnTo>
                        <a:pt x="32" y="222"/>
                      </a:lnTo>
                      <a:lnTo>
                        <a:pt x="66" y="155"/>
                      </a:lnTo>
                      <a:lnTo>
                        <a:pt x="79" y="123"/>
                      </a:lnTo>
                      <a:lnTo>
                        <a:pt x="88" y="88"/>
                      </a:lnTo>
                      <a:lnTo>
                        <a:pt x="90" y="53"/>
                      </a:lnTo>
                      <a:lnTo>
                        <a:pt x="90" y="0"/>
                      </a:lnTo>
                    </a:path>
                  </a:pathLst>
                </a:custGeom>
                <a:noFill/>
                <a:ln w="25399" cap="rnd" cmpd="sng">
                  <a:solidFill>
                    <a:srgbClr val="FF99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7915" name="Freeform 27"/>
                <p:cNvSpPr>
                  <a:spLocks/>
                </p:cNvSpPr>
                <p:nvPr/>
              </p:nvSpPr>
              <p:spPr bwMode="auto">
                <a:xfrm>
                  <a:off x="2782" y="1511"/>
                  <a:ext cx="138" cy="342"/>
                </a:xfrm>
                <a:custGeom>
                  <a:avLst/>
                  <a:gdLst>
                    <a:gd name="T0" fmla="*/ 117 w 138"/>
                    <a:gd name="T1" fmla="*/ 1 h 342"/>
                    <a:gd name="T2" fmla="*/ 106 w 138"/>
                    <a:gd name="T3" fmla="*/ 0 h 342"/>
                    <a:gd name="T4" fmla="*/ 94 w 138"/>
                    <a:gd name="T5" fmla="*/ 1 h 342"/>
                    <a:gd name="T6" fmla="*/ 85 w 138"/>
                    <a:gd name="T7" fmla="*/ 8 h 342"/>
                    <a:gd name="T8" fmla="*/ 78 w 138"/>
                    <a:gd name="T9" fmla="*/ 17 h 342"/>
                    <a:gd name="T10" fmla="*/ 37 w 138"/>
                    <a:gd name="T11" fmla="*/ 114 h 342"/>
                    <a:gd name="T12" fmla="*/ 21 w 138"/>
                    <a:gd name="T13" fmla="*/ 157 h 342"/>
                    <a:gd name="T14" fmla="*/ 10 w 138"/>
                    <a:gd name="T15" fmla="*/ 204 h 342"/>
                    <a:gd name="T16" fmla="*/ 10 w 138"/>
                    <a:gd name="T17" fmla="*/ 204 h 342"/>
                    <a:gd name="T18" fmla="*/ 3 w 138"/>
                    <a:gd name="T19" fmla="*/ 250 h 342"/>
                    <a:gd name="T20" fmla="*/ 0 w 138"/>
                    <a:gd name="T21" fmla="*/ 294 h 342"/>
                    <a:gd name="T22" fmla="*/ 0 w 138"/>
                    <a:gd name="T23" fmla="*/ 314 h 342"/>
                    <a:gd name="T24" fmla="*/ 2 w 138"/>
                    <a:gd name="T25" fmla="*/ 325 h 342"/>
                    <a:gd name="T26" fmla="*/ 8 w 138"/>
                    <a:gd name="T27" fmla="*/ 333 h 342"/>
                    <a:gd name="T28" fmla="*/ 18 w 138"/>
                    <a:gd name="T29" fmla="*/ 339 h 342"/>
                    <a:gd name="T30" fmla="*/ 27 w 138"/>
                    <a:gd name="T31" fmla="*/ 341 h 342"/>
                    <a:gd name="T32" fmla="*/ 27 w 138"/>
                    <a:gd name="T33" fmla="*/ 341 h 342"/>
                    <a:gd name="T34" fmla="*/ 37 w 138"/>
                    <a:gd name="T35" fmla="*/ 339 h 342"/>
                    <a:gd name="T36" fmla="*/ 46 w 138"/>
                    <a:gd name="T37" fmla="*/ 333 h 342"/>
                    <a:gd name="T38" fmla="*/ 53 w 138"/>
                    <a:gd name="T39" fmla="*/ 325 h 342"/>
                    <a:gd name="T40" fmla="*/ 54 w 138"/>
                    <a:gd name="T41" fmla="*/ 314 h 342"/>
                    <a:gd name="T42" fmla="*/ 54 w 138"/>
                    <a:gd name="T43" fmla="*/ 287 h 342"/>
                    <a:gd name="T44" fmla="*/ 56 w 138"/>
                    <a:gd name="T45" fmla="*/ 250 h 342"/>
                    <a:gd name="T46" fmla="*/ 64 w 138"/>
                    <a:gd name="T47" fmla="*/ 212 h 342"/>
                    <a:gd name="T48" fmla="*/ 64 w 138"/>
                    <a:gd name="T49" fmla="*/ 212 h 342"/>
                    <a:gd name="T50" fmla="*/ 74 w 138"/>
                    <a:gd name="T51" fmla="*/ 177 h 342"/>
                    <a:gd name="T52" fmla="*/ 86 w 138"/>
                    <a:gd name="T53" fmla="*/ 140 h 342"/>
                    <a:gd name="T54" fmla="*/ 118 w 138"/>
                    <a:gd name="T55" fmla="*/ 65 h 342"/>
                    <a:gd name="T56" fmla="*/ 136 w 138"/>
                    <a:gd name="T57" fmla="*/ 28 h 342"/>
                    <a:gd name="T58" fmla="*/ 136 w 138"/>
                    <a:gd name="T59" fmla="*/ 28 h 342"/>
                    <a:gd name="T60" fmla="*/ 137 w 138"/>
                    <a:gd name="T61" fmla="*/ 19 h 342"/>
                    <a:gd name="T62" fmla="*/ 133 w 138"/>
                    <a:gd name="T63" fmla="*/ 9 h 342"/>
                    <a:gd name="T64" fmla="*/ 125 w 138"/>
                    <a:gd name="T65" fmla="*/ 3 h 342"/>
                    <a:gd name="T66" fmla="*/ 117 w 138"/>
                    <a:gd name="T67" fmla="*/ 1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38" h="342">
                      <a:moveTo>
                        <a:pt x="117" y="1"/>
                      </a:moveTo>
                      <a:lnTo>
                        <a:pt x="106" y="0"/>
                      </a:lnTo>
                      <a:lnTo>
                        <a:pt x="94" y="1"/>
                      </a:lnTo>
                      <a:lnTo>
                        <a:pt x="85" y="8"/>
                      </a:lnTo>
                      <a:lnTo>
                        <a:pt x="78" y="17"/>
                      </a:lnTo>
                      <a:lnTo>
                        <a:pt x="37" y="114"/>
                      </a:lnTo>
                      <a:lnTo>
                        <a:pt x="21" y="157"/>
                      </a:lnTo>
                      <a:lnTo>
                        <a:pt x="10" y="204"/>
                      </a:lnTo>
                      <a:lnTo>
                        <a:pt x="10" y="204"/>
                      </a:lnTo>
                      <a:lnTo>
                        <a:pt x="3" y="250"/>
                      </a:lnTo>
                      <a:lnTo>
                        <a:pt x="0" y="294"/>
                      </a:lnTo>
                      <a:lnTo>
                        <a:pt x="0" y="314"/>
                      </a:lnTo>
                      <a:lnTo>
                        <a:pt x="2" y="325"/>
                      </a:lnTo>
                      <a:lnTo>
                        <a:pt x="8" y="333"/>
                      </a:lnTo>
                      <a:lnTo>
                        <a:pt x="18" y="339"/>
                      </a:lnTo>
                      <a:lnTo>
                        <a:pt x="27" y="341"/>
                      </a:lnTo>
                      <a:lnTo>
                        <a:pt x="27" y="341"/>
                      </a:lnTo>
                      <a:lnTo>
                        <a:pt x="37" y="339"/>
                      </a:lnTo>
                      <a:lnTo>
                        <a:pt x="46" y="333"/>
                      </a:lnTo>
                      <a:lnTo>
                        <a:pt x="53" y="325"/>
                      </a:lnTo>
                      <a:lnTo>
                        <a:pt x="54" y="314"/>
                      </a:lnTo>
                      <a:lnTo>
                        <a:pt x="54" y="287"/>
                      </a:lnTo>
                      <a:lnTo>
                        <a:pt x="56" y="250"/>
                      </a:lnTo>
                      <a:lnTo>
                        <a:pt x="64" y="212"/>
                      </a:lnTo>
                      <a:lnTo>
                        <a:pt x="64" y="212"/>
                      </a:lnTo>
                      <a:lnTo>
                        <a:pt x="74" y="177"/>
                      </a:lnTo>
                      <a:lnTo>
                        <a:pt x="86" y="140"/>
                      </a:lnTo>
                      <a:lnTo>
                        <a:pt x="118" y="65"/>
                      </a:lnTo>
                      <a:lnTo>
                        <a:pt x="136" y="28"/>
                      </a:lnTo>
                      <a:lnTo>
                        <a:pt x="136" y="28"/>
                      </a:lnTo>
                      <a:lnTo>
                        <a:pt x="137" y="19"/>
                      </a:lnTo>
                      <a:lnTo>
                        <a:pt x="133" y="9"/>
                      </a:lnTo>
                      <a:lnTo>
                        <a:pt x="125" y="3"/>
                      </a:lnTo>
                      <a:lnTo>
                        <a:pt x="117" y="1"/>
                      </a:lnTo>
                    </a:path>
                  </a:pathLst>
                </a:custGeom>
                <a:gradFill rotWithShape="0">
                  <a:gsLst>
                    <a:gs pos="0">
                      <a:srgbClr val="FF0033">
                        <a:gamma/>
                        <a:shade val="69804"/>
                        <a:invGamma/>
                      </a:srgbClr>
                    </a:gs>
                    <a:gs pos="100000">
                      <a:srgbClr val="FF0033"/>
                    </a:gs>
                  </a:gsLst>
                  <a:lin ang="5400000" scaled="1"/>
                </a:gradFill>
                <a:ln w="12699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77916" name="Group 28"/>
              <p:cNvGrpSpPr>
                <a:grpSpLocks/>
              </p:cNvGrpSpPr>
              <p:nvPr/>
            </p:nvGrpSpPr>
            <p:grpSpPr bwMode="auto">
              <a:xfrm>
                <a:off x="2696" y="1135"/>
                <a:ext cx="137" cy="440"/>
                <a:chOff x="2790" y="1413"/>
                <a:chExt cx="137" cy="440"/>
              </a:xfrm>
            </p:grpSpPr>
            <p:sp>
              <p:nvSpPr>
                <p:cNvPr id="677917" name="Freeform 29"/>
                <p:cNvSpPr>
                  <a:spLocks/>
                </p:cNvSpPr>
                <p:nvPr/>
              </p:nvSpPr>
              <p:spPr bwMode="auto">
                <a:xfrm>
                  <a:off x="2809" y="1413"/>
                  <a:ext cx="91" cy="432"/>
                </a:xfrm>
                <a:custGeom>
                  <a:avLst/>
                  <a:gdLst>
                    <a:gd name="T0" fmla="*/ 90 w 91"/>
                    <a:gd name="T1" fmla="*/ 431 h 432"/>
                    <a:gd name="T2" fmla="*/ 90 w 91"/>
                    <a:gd name="T3" fmla="*/ 359 h 432"/>
                    <a:gd name="T4" fmla="*/ 88 w 91"/>
                    <a:gd name="T5" fmla="*/ 324 h 432"/>
                    <a:gd name="T6" fmla="*/ 82 w 91"/>
                    <a:gd name="T7" fmla="*/ 289 h 432"/>
                    <a:gd name="T8" fmla="*/ 72 w 91"/>
                    <a:gd name="T9" fmla="*/ 255 h 432"/>
                    <a:gd name="T10" fmla="*/ 58 w 91"/>
                    <a:gd name="T11" fmla="*/ 222 h 432"/>
                    <a:gd name="T12" fmla="*/ 24 w 91"/>
                    <a:gd name="T13" fmla="*/ 155 h 432"/>
                    <a:gd name="T14" fmla="*/ 12 w 91"/>
                    <a:gd name="T15" fmla="*/ 123 h 432"/>
                    <a:gd name="T16" fmla="*/ 4 w 91"/>
                    <a:gd name="T17" fmla="*/ 88 h 432"/>
                    <a:gd name="T18" fmla="*/ 0 w 91"/>
                    <a:gd name="T19" fmla="*/ 53 h 432"/>
                    <a:gd name="T20" fmla="*/ 0 w 91"/>
                    <a:gd name="T21" fmla="*/ 0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1" h="432">
                      <a:moveTo>
                        <a:pt x="90" y="431"/>
                      </a:moveTo>
                      <a:lnTo>
                        <a:pt x="90" y="359"/>
                      </a:lnTo>
                      <a:lnTo>
                        <a:pt x="88" y="324"/>
                      </a:lnTo>
                      <a:lnTo>
                        <a:pt x="82" y="289"/>
                      </a:lnTo>
                      <a:lnTo>
                        <a:pt x="72" y="255"/>
                      </a:lnTo>
                      <a:lnTo>
                        <a:pt x="58" y="222"/>
                      </a:lnTo>
                      <a:lnTo>
                        <a:pt x="24" y="155"/>
                      </a:lnTo>
                      <a:lnTo>
                        <a:pt x="12" y="123"/>
                      </a:lnTo>
                      <a:lnTo>
                        <a:pt x="4" y="88"/>
                      </a:lnTo>
                      <a:lnTo>
                        <a:pt x="0" y="5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399" cap="rnd" cmpd="sng">
                  <a:solidFill>
                    <a:srgbClr val="FF99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7918" name="Freeform 30"/>
                <p:cNvSpPr>
                  <a:spLocks/>
                </p:cNvSpPr>
                <p:nvPr/>
              </p:nvSpPr>
              <p:spPr bwMode="auto">
                <a:xfrm>
                  <a:off x="2790" y="1511"/>
                  <a:ext cx="137" cy="342"/>
                </a:xfrm>
                <a:custGeom>
                  <a:avLst/>
                  <a:gdLst>
                    <a:gd name="T0" fmla="*/ 19 w 137"/>
                    <a:gd name="T1" fmla="*/ 1 h 342"/>
                    <a:gd name="T2" fmla="*/ 31 w 137"/>
                    <a:gd name="T3" fmla="*/ 0 h 342"/>
                    <a:gd name="T4" fmla="*/ 42 w 137"/>
                    <a:gd name="T5" fmla="*/ 1 h 342"/>
                    <a:gd name="T6" fmla="*/ 51 w 137"/>
                    <a:gd name="T7" fmla="*/ 8 h 342"/>
                    <a:gd name="T8" fmla="*/ 58 w 137"/>
                    <a:gd name="T9" fmla="*/ 17 h 342"/>
                    <a:gd name="T10" fmla="*/ 99 w 137"/>
                    <a:gd name="T11" fmla="*/ 114 h 342"/>
                    <a:gd name="T12" fmla="*/ 115 w 137"/>
                    <a:gd name="T13" fmla="*/ 157 h 342"/>
                    <a:gd name="T14" fmla="*/ 128 w 137"/>
                    <a:gd name="T15" fmla="*/ 204 h 342"/>
                    <a:gd name="T16" fmla="*/ 128 w 137"/>
                    <a:gd name="T17" fmla="*/ 204 h 342"/>
                    <a:gd name="T18" fmla="*/ 134 w 137"/>
                    <a:gd name="T19" fmla="*/ 250 h 342"/>
                    <a:gd name="T20" fmla="*/ 136 w 137"/>
                    <a:gd name="T21" fmla="*/ 294 h 342"/>
                    <a:gd name="T22" fmla="*/ 136 w 137"/>
                    <a:gd name="T23" fmla="*/ 314 h 342"/>
                    <a:gd name="T24" fmla="*/ 134 w 137"/>
                    <a:gd name="T25" fmla="*/ 325 h 342"/>
                    <a:gd name="T26" fmla="*/ 128 w 137"/>
                    <a:gd name="T27" fmla="*/ 333 h 342"/>
                    <a:gd name="T28" fmla="*/ 120 w 137"/>
                    <a:gd name="T29" fmla="*/ 339 h 342"/>
                    <a:gd name="T30" fmla="*/ 109 w 137"/>
                    <a:gd name="T31" fmla="*/ 341 h 342"/>
                    <a:gd name="T32" fmla="*/ 109 w 137"/>
                    <a:gd name="T33" fmla="*/ 341 h 342"/>
                    <a:gd name="T34" fmla="*/ 99 w 137"/>
                    <a:gd name="T35" fmla="*/ 339 h 342"/>
                    <a:gd name="T36" fmla="*/ 90 w 137"/>
                    <a:gd name="T37" fmla="*/ 333 h 342"/>
                    <a:gd name="T38" fmla="*/ 85 w 137"/>
                    <a:gd name="T39" fmla="*/ 325 h 342"/>
                    <a:gd name="T40" fmla="*/ 82 w 137"/>
                    <a:gd name="T41" fmla="*/ 314 h 342"/>
                    <a:gd name="T42" fmla="*/ 82 w 137"/>
                    <a:gd name="T43" fmla="*/ 287 h 342"/>
                    <a:gd name="T44" fmla="*/ 80 w 137"/>
                    <a:gd name="T45" fmla="*/ 250 h 342"/>
                    <a:gd name="T46" fmla="*/ 74 w 137"/>
                    <a:gd name="T47" fmla="*/ 212 h 342"/>
                    <a:gd name="T48" fmla="*/ 74 w 137"/>
                    <a:gd name="T49" fmla="*/ 212 h 342"/>
                    <a:gd name="T50" fmla="*/ 62 w 137"/>
                    <a:gd name="T51" fmla="*/ 177 h 342"/>
                    <a:gd name="T52" fmla="*/ 50 w 137"/>
                    <a:gd name="T53" fmla="*/ 140 h 342"/>
                    <a:gd name="T54" fmla="*/ 18 w 137"/>
                    <a:gd name="T55" fmla="*/ 65 h 342"/>
                    <a:gd name="T56" fmla="*/ 2 w 137"/>
                    <a:gd name="T57" fmla="*/ 28 h 342"/>
                    <a:gd name="T58" fmla="*/ 2 w 137"/>
                    <a:gd name="T59" fmla="*/ 28 h 342"/>
                    <a:gd name="T60" fmla="*/ 0 w 137"/>
                    <a:gd name="T61" fmla="*/ 19 h 342"/>
                    <a:gd name="T62" fmla="*/ 3 w 137"/>
                    <a:gd name="T63" fmla="*/ 9 h 342"/>
                    <a:gd name="T64" fmla="*/ 11 w 137"/>
                    <a:gd name="T65" fmla="*/ 3 h 342"/>
                    <a:gd name="T66" fmla="*/ 19 w 137"/>
                    <a:gd name="T67" fmla="*/ 1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37" h="342">
                      <a:moveTo>
                        <a:pt x="19" y="1"/>
                      </a:moveTo>
                      <a:lnTo>
                        <a:pt x="31" y="0"/>
                      </a:lnTo>
                      <a:lnTo>
                        <a:pt x="42" y="1"/>
                      </a:lnTo>
                      <a:lnTo>
                        <a:pt x="51" y="8"/>
                      </a:lnTo>
                      <a:lnTo>
                        <a:pt x="58" y="17"/>
                      </a:lnTo>
                      <a:lnTo>
                        <a:pt x="99" y="114"/>
                      </a:lnTo>
                      <a:lnTo>
                        <a:pt x="115" y="157"/>
                      </a:lnTo>
                      <a:lnTo>
                        <a:pt x="128" y="204"/>
                      </a:lnTo>
                      <a:lnTo>
                        <a:pt x="128" y="204"/>
                      </a:lnTo>
                      <a:lnTo>
                        <a:pt x="134" y="250"/>
                      </a:lnTo>
                      <a:lnTo>
                        <a:pt x="136" y="294"/>
                      </a:lnTo>
                      <a:lnTo>
                        <a:pt x="136" y="314"/>
                      </a:lnTo>
                      <a:lnTo>
                        <a:pt x="134" y="325"/>
                      </a:lnTo>
                      <a:lnTo>
                        <a:pt x="128" y="333"/>
                      </a:lnTo>
                      <a:lnTo>
                        <a:pt x="120" y="339"/>
                      </a:lnTo>
                      <a:lnTo>
                        <a:pt x="109" y="341"/>
                      </a:lnTo>
                      <a:lnTo>
                        <a:pt x="109" y="341"/>
                      </a:lnTo>
                      <a:lnTo>
                        <a:pt x="99" y="339"/>
                      </a:lnTo>
                      <a:lnTo>
                        <a:pt x="90" y="333"/>
                      </a:lnTo>
                      <a:lnTo>
                        <a:pt x="85" y="325"/>
                      </a:lnTo>
                      <a:lnTo>
                        <a:pt x="82" y="314"/>
                      </a:lnTo>
                      <a:lnTo>
                        <a:pt x="82" y="287"/>
                      </a:lnTo>
                      <a:lnTo>
                        <a:pt x="80" y="250"/>
                      </a:lnTo>
                      <a:lnTo>
                        <a:pt x="74" y="212"/>
                      </a:lnTo>
                      <a:lnTo>
                        <a:pt x="74" y="212"/>
                      </a:lnTo>
                      <a:lnTo>
                        <a:pt x="62" y="177"/>
                      </a:lnTo>
                      <a:lnTo>
                        <a:pt x="50" y="140"/>
                      </a:lnTo>
                      <a:lnTo>
                        <a:pt x="18" y="65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0" y="19"/>
                      </a:lnTo>
                      <a:lnTo>
                        <a:pt x="3" y="9"/>
                      </a:lnTo>
                      <a:lnTo>
                        <a:pt x="11" y="3"/>
                      </a:lnTo>
                      <a:lnTo>
                        <a:pt x="19" y="1"/>
                      </a:lnTo>
                    </a:path>
                  </a:pathLst>
                </a:custGeom>
                <a:gradFill rotWithShape="0">
                  <a:gsLst>
                    <a:gs pos="0">
                      <a:srgbClr val="33CC33">
                        <a:gamma/>
                        <a:shade val="69804"/>
                        <a:invGamma/>
                      </a:srgbClr>
                    </a:gs>
                    <a:gs pos="100000">
                      <a:srgbClr val="33CC33"/>
                    </a:gs>
                  </a:gsLst>
                  <a:lin ang="5400000" scaled="1"/>
                </a:gra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677919" name="Rectangle 31"/>
            <p:cNvSpPr>
              <a:spLocks noChangeArrowheads="1"/>
            </p:cNvSpPr>
            <p:nvPr/>
          </p:nvSpPr>
          <p:spPr bwMode="auto">
            <a:xfrm>
              <a:off x="480" y="1042"/>
              <a:ext cx="1105" cy="1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r" defTabSz="762000" eaLnBrk="0" hangingPunct="0">
                <a:lnSpc>
                  <a:spcPct val="85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kumimoji="1" lang="zh-CN" altLang="en-US" sz="2400" b="1">
                  <a:solidFill>
                    <a:srgbClr val="006666"/>
                  </a:solidFill>
                  <a:latin typeface="Arial Narrow" pitchFamily="34" charset="0"/>
                </a:rPr>
                <a:t>内导体芯线</a:t>
              </a:r>
            </a:p>
            <a:p>
              <a:pPr algn="r" defTabSz="762000" eaLnBrk="0" hangingPunct="0">
                <a:lnSpc>
                  <a:spcPct val="85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kumimoji="1" lang="zh-CN" altLang="en-US" sz="2400" b="1">
                  <a:solidFill>
                    <a:srgbClr val="006666"/>
                  </a:solidFill>
                  <a:latin typeface="Arial Narrow" pitchFamily="34" charset="0"/>
                </a:rPr>
                <a:t>绝缘</a:t>
              </a:r>
            </a:p>
            <a:p>
              <a:pPr algn="r" defTabSz="762000" eaLnBrk="0" hangingPunct="0">
                <a:lnSpc>
                  <a:spcPct val="85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kumimoji="1" lang="zh-CN" altLang="en-US" sz="2400" b="1">
                  <a:solidFill>
                    <a:srgbClr val="006666"/>
                  </a:solidFill>
                  <a:latin typeface="Arial Narrow" pitchFamily="34" charset="0"/>
                </a:rPr>
                <a:t>内屏蔽</a:t>
              </a:r>
            </a:p>
            <a:p>
              <a:pPr algn="r" defTabSz="762000" eaLnBrk="0" hangingPunct="0">
                <a:lnSpc>
                  <a:spcPct val="85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kumimoji="1" lang="zh-CN" altLang="en-US" sz="2400" b="1">
                  <a:solidFill>
                    <a:srgbClr val="006666"/>
                  </a:solidFill>
                  <a:latin typeface="Arial Narrow" pitchFamily="34" charset="0"/>
                </a:rPr>
                <a:t>外屏蔽</a:t>
              </a:r>
            </a:p>
            <a:p>
              <a:pPr algn="r" defTabSz="762000" eaLnBrk="0" hangingPunct="0">
                <a:lnSpc>
                  <a:spcPct val="85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kumimoji="1" lang="zh-CN" altLang="en-US" sz="2400" b="1">
                  <a:solidFill>
                    <a:srgbClr val="006666"/>
                  </a:solidFill>
                  <a:latin typeface="Arial Narrow" pitchFamily="34" charset="0"/>
                </a:rPr>
                <a:t>外套</a:t>
              </a:r>
            </a:p>
          </p:txBody>
        </p:sp>
        <p:sp>
          <p:nvSpPr>
            <p:cNvPr id="677920" name="Line 32"/>
            <p:cNvSpPr>
              <a:spLocks noChangeShapeType="1"/>
            </p:cNvSpPr>
            <p:nvPr/>
          </p:nvSpPr>
          <p:spPr bwMode="auto">
            <a:xfrm>
              <a:off x="1622" y="1710"/>
              <a:ext cx="626" cy="9"/>
            </a:xfrm>
            <a:prstGeom prst="line">
              <a:avLst/>
            </a:prstGeom>
            <a:noFill/>
            <a:ln w="50799">
              <a:solidFill>
                <a:schemeClr val="hlink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7921" name="Line 33"/>
            <p:cNvSpPr>
              <a:spLocks noChangeShapeType="1"/>
            </p:cNvSpPr>
            <p:nvPr/>
          </p:nvSpPr>
          <p:spPr bwMode="auto">
            <a:xfrm>
              <a:off x="1632" y="2400"/>
              <a:ext cx="336" cy="0"/>
            </a:xfrm>
            <a:prstGeom prst="line">
              <a:avLst/>
            </a:prstGeom>
            <a:noFill/>
            <a:ln w="50799">
              <a:solidFill>
                <a:schemeClr val="hlink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7922" name="Line 34"/>
            <p:cNvSpPr>
              <a:spLocks noChangeShapeType="1"/>
            </p:cNvSpPr>
            <p:nvPr/>
          </p:nvSpPr>
          <p:spPr bwMode="auto">
            <a:xfrm>
              <a:off x="1614" y="1462"/>
              <a:ext cx="634" cy="0"/>
            </a:xfrm>
            <a:prstGeom prst="line">
              <a:avLst/>
            </a:prstGeom>
            <a:noFill/>
            <a:ln w="50799">
              <a:solidFill>
                <a:schemeClr val="hlink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7923" name="Line 35"/>
            <p:cNvSpPr>
              <a:spLocks noChangeShapeType="1"/>
            </p:cNvSpPr>
            <p:nvPr/>
          </p:nvSpPr>
          <p:spPr bwMode="auto">
            <a:xfrm flipV="1">
              <a:off x="1605" y="2062"/>
              <a:ext cx="480" cy="9"/>
            </a:xfrm>
            <a:prstGeom prst="line">
              <a:avLst/>
            </a:prstGeom>
            <a:noFill/>
            <a:ln w="50799">
              <a:solidFill>
                <a:schemeClr val="hlink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7924" name="Line 36"/>
            <p:cNvSpPr>
              <a:spLocks noChangeShapeType="1"/>
            </p:cNvSpPr>
            <p:nvPr/>
          </p:nvSpPr>
          <p:spPr bwMode="auto">
            <a:xfrm flipV="1">
              <a:off x="1615" y="1171"/>
              <a:ext cx="641" cy="3"/>
            </a:xfrm>
            <a:prstGeom prst="line">
              <a:avLst/>
            </a:prstGeom>
            <a:noFill/>
            <a:ln w="50799">
              <a:solidFill>
                <a:schemeClr val="hlink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77925" name="Group 37"/>
            <p:cNvGrpSpPr>
              <a:grpSpLocks/>
            </p:cNvGrpSpPr>
            <p:nvPr/>
          </p:nvGrpSpPr>
          <p:grpSpPr bwMode="auto">
            <a:xfrm>
              <a:off x="2688" y="1200"/>
              <a:ext cx="219" cy="844"/>
              <a:chOff x="2647" y="1135"/>
              <a:chExt cx="219" cy="844"/>
            </a:xfrm>
          </p:grpSpPr>
          <p:grpSp>
            <p:nvGrpSpPr>
              <p:cNvPr id="677926" name="Group 38"/>
              <p:cNvGrpSpPr>
                <a:grpSpLocks/>
              </p:cNvGrpSpPr>
              <p:nvPr/>
            </p:nvGrpSpPr>
            <p:grpSpPr bwMode="auto">
              <a:xfrm>
                <a:off x="2647" y="1487"/>
                <a:ext cx="219" cy="492"/>
                <a:chOff x="2741" y="1765"/>
                <a:chExt cx="219" cy="492"/>
              </a:xfrm>
            </p:grpSpPr>
            <p:sp>
              <p:nvSpPr>
                <p:cNvPr id="677927" name="Freeform 39"/>
                <p:cNvSpPr>
                  <a:spLocks/>
                </p:cNvSpPr>
                <p:nvPr/>
              </p:nvSpPr>
              <p:spPr bwMode="auto">
                <a:xfrm>
                  <a:off x="2741" y="1845"/>
                  <a:ext cx="219" cy="412"/>
                </a:xfrm>
                <a:custGeom>
                  <a:avLst/>
                  <a:gdLst>
                    <a:gd name="T0" fmla="*/ 0 w 219"/>
                    <a:gd name="T1" fmla="*/ 353 h 412"/>
                    <a:gd name="T2" fmla="*/ 11 w 219"/>
                    <a:gd name="T3" fmla="*/ 371 h 412"/>
                    <a:gd name="T4" fmla="*/ 27 w 219"/>
                    <a:gd name="T5" fmla="*/ 384 h 412"/>
                    <a:gd name="T6" fmla="*/ 48 w 219"/>
                    <a:gd name="T7" fmla="*/ 397 h 412"/>
                    <a:gd name="T8" fmla="*/ 70 w 219"/>
                    <a:gd name="T9" fmla="*/ 407 h 412"/>
                    <a:gd name="T10" fmla="*/ 95 w 219"/>
                    <a:gd name="T11" fmla="*/ 411 h 412"/>
                    <a:gd name="T12" fmla="*/ 121 w 219"/>
                    <a:gd name="T13" fmla="*/ 411 h 412"/>
                    <a:gd name="T14" fmla="*/ 146 w 219"/>
                    <a:gd name="T15" fmla="*/ 407 h 412"/>
                    <a:gd name="T16" fmla="*/ 168 w 219"/>
                    <a:gd name="T17" fmla="*/ 397 h 412"/>
                    <a:gd name="T18" fmla="*/ 189 w 219"/>
                    <a:gd name="T19" fmla="*/ 384 h 412"/>
                    <a:gd name="T20" fmla="*/ 205 w 219"/>
                    <a:gd name="T21" fmla="*/ 371 h 412"/>
                    <a:gd name="T22" fmla="*/ 218 w 219"/>
                    <a:gd name="T23" fmla="*/ 353 h 412"/>
                    <a:gd name="T24" fmla="*/ 218 w 219"/>
                    <a:gd name="T25" fmla="*/ 0 h 412"/>
                    <a:gd name="T26" fmla="*/ 0 w 219"/>
                    <a:gd name="T27" fmla="*/ 0 h 412"/>
                    <a:gd name="T28" fmla="*/ 0 w 219"/>
                    <a:gd name="T29" fmla="*/ 353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9" h="412">
                      <a:moveTo>
                        <a:pt x="0" y="353"/>
                      </a:moveTo>
                      <a:lnTo>
                        <a:pt x="11" y="371"/>
                      </a:lnTo>
                      <a:lnTo>
                        <a:pt x="27" y="384"/>
                      </a:lnTo>
                      <a:lnTo>
                        <a:pt x="48" y="397"/>
                      </a:lnTo>
                      <a:lnTo>
                        <a:pt x="70" y="407"/>
                      </a:lnTo>
                      <a:lnTo>
                        <a:pt x="95" y="411"/>
                      </a:lnTo>
                      <a:lnTo>
                        <a:pt x="121" y="411"/>
                      </a:lnTo>
                      <a:lnTo>
                        <a:pt x="146" y="407"/>
                      </a:lnTo>
                      <a:lnTo>
                        <a:pt x="168" y="397"/>
                      </a:lnTo>
                      <a:lnTo>
                        <a:pt x="189" y="384"/>
                      </a:lnTo>
                      <a:lnTo>
                        <a:pt x="205" y="371"/>
                      </a:lnTo>
                      <a:lnTo>
                        <a:pt x="218" y="353"/>
                      </a:lnTo>
                      <a:lnTo>
                        <a:pt x="218" y="0"/>
                      </a:lnTo>
                      <a:lnTo>
                        <a:pt x="0" y="0"/>
                      </a:lnTo>
                      <a:lnTo>
                        <a:pt x="0" y="353"/>
                      </a:lnTo>
                    </a:path>
                  </a:pathLst>
                </a:custGeom>
                <a:gradFill rotWithShape="0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shade val="69804"/>
                        <a:invGamma/>
                      </a:srgbClr>
                    </a:gs>
                  </a:gsLst>
                  <a:lin ang="0" scaled="1"/>
                </a:gra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7928" name="Freeform 40"/>
                <p:cNvSpPr>
                  <a:spLocks/>
                </p:cNvSpPr>
                <p:nvPr/>
              </p:nvSpPr>
              <p:spPr bwMode="auto">
                <a:xfrm>
                  <a:off x="2741" y="1765"/>
                  <a:ext cx="219" cy="141"/>
                </a:xfrm>
                <a:custGeom>
                  <a:avLst/>
                  <a:gdLst>
                    <a:gd name="T0" fmla="*/ 0 w 219"/>
                    <a:gd name="T1" fmla="*/ 70 h 141"/>
                    <a:gd name="T2" fmla="*/ 3 w 219"/>
                    <a:gd name="T3" fmla="*/ 51 h 141"/>
                    <a:gd name="T4" fmla="*/ 11 w 219"/>
                    <a:gd name="T5" fmla="*/ 36 h 141"/>
                    <a:gd name="T6" fmla="*/ 27 w 219"/>
                    <a:gd name="T7" fmla="*/ 22 h 141"/>
                    <a:gd name="T8" fmla="*/ 46 w 219"/>
                    <a:gd name="T9" fmla="*/ 12 h 141"/>
                    <a:gd name="T10" fmla="*/ 69 w 219"/>
                    <a:gd name="T11" fmla="*/ 3 h 141"/>
                    <a:gd name="T12" fmla="*/ 95 w 219"/>
                    <a:gd name="T13" fmla="*/ 0 h 141"/>
                    <a:gd name="T14" fmla="*/ 121 w 219"/>
                    <a:gd name="T15" fmla="*/ 0 h 141"/>
                    <a:gd name="T16" fmla="*/ 147 w 219"/>
                    <a:gd name="T17" fmla="*/ 3 h 141"/>
                    <a:gd name="T18" fmla="*/ 170 w 219"/>
                    <a:gd name="T19" fmla="*/ 12 h 141"/>
                    <a:gd name="T20" fmla="*/ 190 w 219"/>
                    <a:gd name="T21" fmla="*/ 22 h 141"/>
                    <a:gd name="T22" fmla="*/ 205 w 219"/>
                    <a:gd name="T23" fmla="*/ 36 h 141"/>
                    <a:gd name="T24" fmla="*/ 214 w 219"/>
                    <a:gd name="T25" fmla="*/ 51 h 141"/>
                    <a:gd name="T26" fmla="*/ 218 w 219"/>
                    <a:gd name="T27" fmla="*/ 70 h 141"/>
                    <a:gd name="T28" fmla="*/ 214 w 219"/>
                    <a:gd name="T29" fmla="*/ 86 h 141"/>
                    <a:gd name="T30" fmla="*/ 205 w 219"/>
                    <a:gd name="T31" fmla="*/ 101 h 141"/>
                    <a:gd name="T32" fmla="*/ 190 w 219"/>
                    <a:gd name="T33" fmla="*/ 115 h 141"/>
                    <a:gd name="T34" fmla="*/ 170 w 219"/>
                    <a:gd name="T35" fmla="*/ 127 h 141"/>
                    <a:gd name="T36" fmla="*/ 147 w 219"/>
                    <a:gd name="T37" fmla="*/ 135 h 141"/>
                    <a:gd name="T38" fmla="*/ 121 w 219"/>
                    <a:gd name="T39" fmla="*/ 140 h 141"/>
                    <a:gd name="T40" fmla="*/ 95 w 219"/>
                    <a:gd name="T41" fmla="*/ 140 h 141"/>
                    <a:gd name="T42" fmla="*/ 69 w 219"/>
                    <a:gd name="T43" fmla="*/ 135 h 141"/>
                    <a:gd name="T44" fmla="*/ 46 w 219"/>
                    <a:gd name="T45" fmla="*/ 127 h 141"/>
                    <a:gd name="T46" fmla="*/ 27 w 219"/>
                    <a:gd name="T47" fmla="*/ 115 h 141"/>
                    <a:gd name="T48" fmla="*/ 11 w 219"/>
                    <a:gd name="T49" fmla="*/ 101 h 141"/>
                    <a:gd name="T50" fmla="*/ 3 w 219"/>
                    <a:gd name="T51" fmla="*/ 86 h 141"/>
                    <a:gd name="T52" fmla="*/ 0 w 219"/>
                    <a:gd name="T53" fmla="*/ 7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19" h="141">
                      <a:moveTo>
                        <a:pt x="0" y="70"/>
                      </a:moveTo>
                      <a:lnTo>
                        <a:pt x="3" y="51"/>
                      </a:lnTo>
                      <a:lnTo>
                        <a:pt x="11" y="36"/>
                      </a:lnTo>
                      <a:lnTo>
                        <a:pt x="27" y="22"/>
                      </a:lnTo>
                      <a:lnTo>
                        <a:pt x="46" y="12"/>
                      </a:lnTo>
                      <a:lnTo>
                        <a:pt x="69" y="3"/>
                      </a:lnTo>
                      <a:lnTo>
                        <a:pt x="95" y="0"/>
                      </a:lnTo>
                      <a:lnTo>
                        <a:pt x="121" y="0"/>
                      </a:lnTo>
                      <a:lnTo>
                        <a:pt x="147" y="3"/>
                      </a:lnTo>
                      <a:lnTo>
                        <a:pt x="170" y="12"/>
                      </a:lnTo>
                      <a:lnTo>
                        <a:pt x="190" y="22"/>
                      </a:lnTo>
                      <a:lnTo>
                        <a:pt x="205" y="36"/>
                      </a:lnTo>
                      <a:lnTo>
                        <a:pt x="214" y="51"/>
                      </a:lnTo>
                      <a:lnTo>
                        <a:pt x="218" y="70"/>
                      </a:lnTo>
                      <a:lnTo>
                        <a:pt x="214" y="86"/>
                      </a:lnTo>
                      <a:lnTo>
                        <a:pt x="205" y="101"/>
                      </a:lnTo>
                      <a:lnTo>
                        <a:pt x="190" y="115"/>
                      </a:lnTo>
                      <a:lnTo>
                        <a:pt x="170" y="127"/>
                      </a:lnTo>
                      <a:lnTo>
                        <a:pt x="147" y="135"/>
                      </a:lnTo>
                      <a:lnTo>
                        <a:pt x="121" y="140"/>
                      </a:lnTo>
                      <a:lnTo>
                        <a:pt x="95" y="140"/>
                      </a:lnTo>
                      <a:lnTo>
                        <a:pt x="69" y="135"/>
                      </a:lnTo>
                      <a:lnTo>
                        <a:pt x="46" y="127"/>
                      </a:lnTo>
                      <a:lnTo>
                        <a:pt x="27" y="115"/>
                      </a:lnTo>
                      <a:lnTo>
                        <a:pt x="11" y="101"/>
                      </a:lnTo>
                      <a:lnTo>
                        <a:pt x="3" y="86"/>
                      </a:lnTo>
                      <a:lnTo>
                        <a:pt x="0" y="70"/>
                      </a:lnTo>
                    </a:path>
                  </a:pathLst>
                </a:custGeom>
                <a:gradFill rotWithShape="0">
                  <a:gsLst>
                    <a:gs pos="0">
                      <a:srgbClr val="FFCC00">
                        <a:gamma/>
                        <a:shade val="69804"/>
                        <a:invGamma/>
                      </a:srgbClr>
                    </a:gs>
                    <a:gs pos="100000">
                      <a:srgbClr val="FFCC00"/>
                    </a:gs>
                  </a:gsLst>
                  <a:lin ang="0" scaled="1"/>
                </a:gra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77929" name="Group 41"/>
              <p:cNvGrpSpPr>
                <a:grpSpLocks/>
              </p:cNvGrpSpPr>
              <p:nvPr/>
            </p:nvGrpSpPr>
            <p:grpSpPr bwMode="auto">
              <a:xfrm>
                <a:off x="2688" y="1135"/>
                <a:ext cx="138" cy="440"/>
                <a:chOff x="2782" y="1413"/>
                <a:chExt cx="138" cy="440"/>
              </a:xfrm>
            </p:grpSpPr>
            <p:sp>
              <p:nvSpPr>
                <p:cNvPr id="677930" name="Freeform 42"/>
                <p:cNvSpPr>
                  <a:spLocks/>
                </p:cNvSpPr>
                <p:nvPr/>
              </p:nvSpPr>
              <p:spPr bwMode="auto">
                <a:xfrm>
                  <a:off x="2809" y="1413"/>
                  <a:ext cx="91" cy="432"/>
                </a:xfrm>
                <a:custGeom>
                  <a:avLst/>
                  <a:gdLst>
                    <a:gd name="T0" fmla="*/ 0 w 91"/>
                    <a:gd name="T1" fmla="*/ 431 h 432"/>
                    <a:gd name="T2" fmla="*/ 0 w 91"/>
                    <a:gd name="T3" fmla="*/ 359 h 432"/>
                    <a:gd name="T4" fmla="*/ 2 w 91"/>
                    <a:gd name="T5" fmla="*/ 324 h 432"/>
                    <a:gd name="T6" fmla="*/ 8 w 91"/>
                    <a:gd name="T7" fmla="*/ 289 h 432"/>
                    <a:gd name="T8" fmla="*/ 18 w 91"/>
                    <a:gd name="T9" fmla="*/ 255 h 432"/>
                    <a:gd name="T10" fmla="*/ 32 w 91"/>
                    <a:gd name="T11" fmla="*/ 222 h 432"/>
                    <a:gd name="T12" fmla="*/ 66 w 91"/>
                    <a:gd name="T13" fmla="*/ 155 h 432"/>
                    <a:gd name="T14" fmla="*/ 79 w 91"/>
                    <a:gd name="T15" fmla="*/ 123 h 432"/>
                    <a:gd name="T16" fmla="*/ 88 w 91"/>
                    <a:gd name="T17" fmla="*/ 88 h 432"/>
                    <a:gd name="T18" fmla="*/ 90 w 91"/>
                    <a:gd name="T19" fmla="*/ 53 h 432"/>
                    <a:gd name="T20" fmla="*/ 90 w 91"/>
                    <a:gd name="T21" fmla="*/ 0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1" h="432">
                      <a:moveTo>
                        <a:pt x="0" y="431"/>
                      </a:moveTo>
                      <a:lnTo>
                        <a:pt x="0" y="359"/>
                      </a:lnTo>
                      <a:lnTo>
                        <a:pt x="2" y="324"/>
                      </a:lnTo>
                      <a:lnTo>
                        <a:pt x="8" y="289"/>
                      </a:lnTo>
                      <a:lnTo>
                        <a:pt x="18" y="255"/>
                      </a:lnTo>
                      <a:lnTo>
                        <a:pt x="32" y="222"/>
                      </a:lnTo>
                      <a:lnTo>
                        <a:pt x="66" y="155"/>
                      </a:lnTo>
                      <a:lnTo>
                        <a:pt x="79" y="123"/>
                      </a:lnTo>
                      <a:lnTo>
                        <a:pt x="88" y="88"/>
                      </a:lnTo>
                      <a:lnTo>
                        <a:pt x="90" y="53"/>
                      </a:lnTo>
                      <a:lnTo>
                        <a:pt x="90" y="0"/>
                      </a:lnTo>
                    </a:path>
                  </a:pathLst>
                </a:custGeom>
                <a:noFill/>
                <a:ln w="25399" cap="rnd" cmpd="sng">
                  <a:solidFill>
                    <a:srgbClr val="FF99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7931" name="Freeform 43"/>
                <p:cNvSpPr>
                  <a:spLocks/>
                </p:cNvSpPr>
                <p:nvPr/>
              </p:nvSpPr>
              <p:spPr bwMode="auto">
                <a:xfrm>
                  <a:off x="2782" y="1511"/>
                  <a:ext cx="138" cy="342"/>
                </a:xfrm>
                <a:custGeom>
                  <a:avLst/>
                  <a:gdLst>
                    <a:gd name="T0" fmla="*/ 117 w 138"/>
                    <a:gd name="T1" fmla="*/ 1 h 342"/>
                    <a:gd name="T2" fmla="*/ 106 w 138"/>
                    <a:gd name="T3" fmla="*/ 0 h 342"/>
                    <a:gd name="T4" fmla="*/ 94 w 138"/>
                    <a:gd name="T5" fmla="*/ 1 h 342"/>
                    <a:gd name="T6" fmla="*/ 85 w 138"/>
                    <a:gd name="T7" fmla="*/ 8 h 342"/>
                    <a:gd name="T8" fmla="*/ 78 w 138"/>
                    <a:gd name="T9" fmla="*/ 17 h 342"/>
                    <a:gd name="T10" fmla="*/ 37 w 138"/>
                    <a:gd name="T11" fmla="*/ 114 h 342"/>
                    <a:gd name="T12" fmla="*/ 21 w 138"/>
                    <a:gd name="T13" fmla="*/ 157 h 342"/>
                    <a:gd name="T14" fmla="*/ 10 w 138"/>
                    <a:gd name="T15" fmla="*/ 204 h 342"/>
                    <a:gd name="T16" fmla="*/ 10 w 138"/>
                    <a:gd name="T17" fmla="*/ 204 h 342"/>
                    <a:gd name="T18" fmla="*/ 3 w 138"/>
                    <a:gd name="T19" fmla="*/ 250 h 342"/>
                    <a:gd name="T20" fmla="*/ 0 w 138"/>
                    <a:gd name="T21" fmla="*/ 294 h 342"/>
                    <a:gd name="T22" fmla="*/ 0 w 138"/>
                    <a:gd name="T23" fmla="*/ 314 h 342"/>
                    <a:gd name="T24" fmla="*/ 2 w 138"/>
                    <a:gd name="T25" fmla="*/ 325 h 342"/>
                    <a:gd name="T26" fmla="*/ 8 w 138"/>
                    <a:gd name="T27" fmla="*/ 333 h 342"/>
                    <a:gd name="T28" fmla="*/ 18 w 138"/>
                    <a:gd name="T29" fmla="*/ 339 h 342"/>
                    <a:gd name="T30" fmla="*/ 27 w 138"/>
                    <a:gd name="T31" fmla="*/ 341 h 342"/>
                    <a:gd name="T32" fmla="*/ 27 w 138"/>
                    <a:gd name="T33" fmla="*/ 341 h 342"/>
                    <a:gd name="T34" fmla="*/ 37 w 138"/>
                    <a:gd name="T35" fmla="*/ 339 h 342"/>
                    <a:gd name="T36" fmla="*/ 46 w 138"/>
                    <a:gd name="T37" fmla="*/ 333 h 342"/>
                    <a:gd name="T38" fmla="*/ 53 w 138"/>
                    <a:gd name="T39" fmla="*/ 325 h 342"/>
                    <a:gd name="T40" fmla="*/ 54 w 138"/>
                    <a:gd name="T41" fmla="*/ 314 h 342"/>
                    <a:gd name="T42" fmla="*/ 54 w 138"/>
                    <a:gd name="T43" fmla="*/ 287 h 342"/>
                    <a:gd name="T44" fmla="*/ 56 w 138"/>
                    <a:gd name="T45" fmla="*/ 250 h 342"/>
                    <a:gd name="T46" fmla="*/ 64 w 138"/>
                    <a:gd name="T47" fmla="*/ 212 h 342"/>
                    <a:gd name="T48" fmla="*/ 64 w 138"/>
                    <a:gd name="T49" fmla="*/ 212 h 342"/>
                    <a:gd name="T50" fmla="*/ 74 w 138"/>
                    <a:gd name="T51" fmla="*/ 177 h 342"/>
                    <a:gd name="T52" fmla="*/ 86 w 138"/>
                    <a:gd name="T53" fmla="*/ 140 h 342"/>
                    <a:gd name="T54" fmla="*/ 118 w 138"/>
                    <a:gd name="T55" fmla="*/ 65 h 342"/>
                    <a:gd name="T56" fmla="*/ 136 w 138"/>
                    <a:gd name="T57" fmla="*/ 28 h 342"/>
                    <a:gd name="T58" fmla="*/ 136 w 138"/>
                    <a:gd name="T59" fmla="*/ 28 h 342"/>
                    <a:gd name="T60" fmla="*/ 137 w 138"/>
                    <a:gd name="T61" fmla="*/ 19 h 342"/>
                    <a:gd name="T62" fmla="*/ 133 w 138"/>
                    <a:gd name="T63" fmla="*/ 9 h 342"/>
                    <a:gd name="T64" fmla="*/ 125 w 138"/>
                    <a:gd name="T65" fmla="*/ 3 h 342"/>
                    <a:gd name="T66" fmla="*/ 117 w 138"/>
                    <a:gd name="T67" fmla="*/ 1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38" h="342">
                      <a:moveTo>
                        <a:pt x="117" y="1"/>
                      </a:moveTo>
                      <a:lnTo>
                        <a:pt x="106" y="0"/>
                      </a:lnTo>
                      <a:lnTo>
                        <a:pt x="94" y="1"/>
                      </a:lnTo>
                      <a:lnTo>
                        <a:pt x="85" y="8"/>
                      </a:lnTo>
                      <a:lnTo>
                        <a:pt x="78" y="17"/>
                      </a:lnTo>
                      <a:lnTo>
                        <a:pt x="37" y="114"/>
                      </a:lnTo>
                      <a:lnTo>
                        <a:pt x="21" y="157"/>
                      </a:lnTo>
                      <a:lnTo>
                        <a:pt x="10" y="204"/>
                      </a:lnTo>
                      <a:lnTo>
                        <a:pt x="10" y="204"/>
                      </a:lnTo>
                      <a:lnTo>
                        <a:pt x="3" y="250"/>
                      </a:lnTo>
                      <a:lnTo>
                        <a:pt x="0" y="294"/>
                      </a:lnTo>
                      <a:lnTo>
                        <a:pt x="0" y="314"/>
                      </a:lnTo>
                      <a:lnTo>
                        <a:pt x="2" y="325"/>
                      </a:lnTo>
                      <a:lnTo>
                        <a:pt x="8" y="333"/>
                      </a:lnTo>
                      <a:lnTo>
                        <a:pt x="18" y="339"/>
                      </a:lnTo>
                      <a:lnTo>
                        <a:pt x="27" y="341"/>
                      </a:lnTo>
                      <a:lnTo>
                        <a:pt x="27" y="341"/>
                      </a:lnTo>
                      <a:lnTo>
                        <a:pt x="37" y="339"/>
                      </a:lnTo>
                      <a:lnTo>
                        <a:pt x="46" y="333"/>
                      </a:lnTo>
                      <a:lnTo>
                        <a:pt x="53" y="325"/>
                      </a:lnTo>
                      <a:lnTo>
                        <a:pt x="54" y="314"/>
                      </a:lnTo>
                      <a:lnTo>
                        <a:pt x="54" y="287"/>
                      </a:lnTo>
                      <a:lnTo>
                        <a:pt x="56" y="250"/>
                      </a:lnTo>
                      <a:lnTo>
                        <a:pt x="64" y="212"/>
                      </a:lnTo>
                      <a:lnTo>
                        <a:pt x="64" y="212"/>
                      </a:lnTo>
                      <a:lnTo>
                        <a:pt x="74" y="177"/>
                      </a:lnTo>
                      <a:lnTo>
                        <a:pt x="86" y="140"/>
                      </a:lnTo>
                      <a:lnTo>
                        <a:pt x="118" y="65"/>
                      </a:lnTo>
                      <a:lnTo>
                        <a:pt x="136" y="28"/>
                      </a:lnTo>
                      <a:lnTo>
                        <a:pt x="136" y="28"/>
                      </a:lnTo>
                      <a:lnTo>
                        <a:pt x="137" y="19"/>
                      </a:lnTo>
                      <a:lnTo>
                        <a:pt x="133" y="9"/>
                      </a:lnTo>
                      <a:lnTo>
                        <a:pt x="125" y="3"/>
                      </a:lnTo>
                      <a:lnTo>
                        <a:pt x="117" y="1"/>
                      </a:lnTo>
                    </a:path>
                  </a:pathLst>
                </a:custGeom>
                <a:gradFill rotWithShape="0">
                  <a:gsLst>
                    <a:gs pos="0">
                      <a:srgbClr val="FF0033">
                        <a:gamma/>
                        <a:shade val="69804"/>
                        <a:invGamma/>
                      </a:srgbClr>
                    </a:gs>
                    <a:gs pos="100000">
                      <a:srgbClr val="FF0033"/>
                    </a:gs>
                  </a:gsLst>
                  <a:lin ang="5400000" scaled="1"/>
                </a:gradFill>
                <a:ln w="12699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77932" name="Group 44"/>
              <p:cNvGrpSpPr>
                <a:grpSpLocks/>
              </p:cNvGrpSpPr>
              <p:nvPr/>
            </p:nvGrpSpPr>
            <p:grpSpPr bwMode="auto">
              <a:xfrm>
                <a:off x="2696" y="1135"/>
                <a:ext cx="137" cy="440"/>
                <a:chOff x="2790" y="1413"/>
                <a:chExt cx="137" cy="440"/>
              </a:xfrm>
            </p:grpSpPr>
            <p:sp>
              <p:nvSpPr>
                <p:cNvPr id="677933" name="Freeform 45"/>
                <p:cNvSpPr>
                  <a:spLocks/>
                </p:cNvSpPr>
                <p:nvPr/>
              </p:nvSpPr>
              <p:spPr bwMode="auto">
                <a:xfrm>
                  <a:off x="2809" y="1413"/>
                  <a:ext cx="91" cy="432"/>
                </a:xfrm>
                <a:custGeom>
                  <a:avLst/>
                  <a:gdLst>
                    <a:gd name="T0" fmla="*/ 90 w 91"/>
                    <a:gd name="T1" fmla="*/ 431 h 432"/>
                    <a:gd name="T2" fmla="*/ 90 w 91"/>
                    <a:gd name="T3" fmla="*/ 359 h 432"/>
                    <a:gd name="T4" fmla="*/ 88 w 91"/>
                    <a:gd name="T5" fmla="*/ 324 h 432"/>
                    <a:gd name="T6" fmla="*/ 82 w 91"/>
                    <a:gd name="T7" fmla="*/ 289 h 432"/>
                    <a:gd name="T8" fmla="*/ 72 w 91"/>
                    <a:gd name="T9" fmla="*/ 255 h 432"/>
                    <a:gd name="T10" fmla="*/ 58 w 91"/>
                    <a:gd name="T11" fmla="*/ 222 h 432"/>
                    <a:gd name="T12" fmla="*/ 24 w 91"/>
                    <a:gd name="T13" fmla="*/ 155 h 432"/>
                    <a:gd name="T14" fmla="*/ 12 w 91"/>
                    <a:gd name="T15" fmla="*/ 123 h 432"/>
                    <a:gd name="T16" fmla="*/ 4 w 91"/>
                    <a:gd name="T17" fmla="*/ 88 h 432"/>
                    <a:gd name="T18" fmla="*/ 0 w 91"/>
                    <a:gd name="T19" fmla="*/ 53 h 432"/>
                    <a:gd name="T20" fmla="*/ 0 w 91"/>
                    <a:gd name="T21" fmla="*/ 0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1" h="432">
                      <a:moveTo>
                        <a:pt x="90" y="431"/>
                      </a:moveTo>
                      <a:lnTo>
                        <a:pt x="90" y="359"/>
                      </a:lnTo>
                      <a:lnTo>
                        <a:pt x="88" y="324"/>
                      </a:lnTo>
                      <a:lnTo>
                        <a:pt x="82" y="289"/>
                      </a:lnTo>
                      <a:lnTo>
                        <a:pt x="72" y="255"/>
                      </a:lnTo>
                      <a:lnTo>
                        <a:pt x="58" y="222"/>
                      </a:lnTo>
                      <a:lnTo>
                        <a:pt x="24" y="155"/>
                      </a:lnTo>
                      <a:lnTo>
                        <a:pt x="12" y="123"/>
                      </a:lnTo>
                      <a:lnTo>
                        <a:pt x="4" y="88"/>
                      </a:lnTo>
                      <a:lnTo>
                        <a:pt x="0" y="5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399" cap="rnd" cmpd="sng">
                  <a:solidFill>
                    <a:srgbClr val="FF99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7934" name="Freeform 46"/>
                <p:cNvSpPr>
                  <a:spLocks/>
                </p:cNvSpPr>
                <p:nvPr/>
              </p:nvSpPr>
              <p:spPr bwMode="auto">
                <a:xfrm>
                  <a:off x="2790" y="1511"/>
                  <a:ext cx="137" cy="342"/>
                </a:xfrm>
                <a:custGeom>
                  <a:avLst/>
                  <a:gdLst>
                    <a:gd name="T0" fmla="*/ 19 w 137"/>
                    <a:gd name="T1" fmla="*/ 1 h 342"/>
                    <a:gd name="T2" fmla="*/ 31 w 137"/>
                    <a:gd name="T3" fmla="*/ 0 h 342"/>
                    <a:gd name="T4" fmla="*/ 42 w 137"/>
                    <a:gd name="T5" fmla="*/ 1 h 342"/>
                    <a:gd name="T6" fmla="*/ 51 w 137"/>
                    <a:gd name="T7" fmla="*/ 8 h 342"/>
                    <a:gd name="T8" fmla="*/ 58 w 137"/>
                    <a:gd name="T9" fmla="*/ 17 h 342"/>
                    <a:gd name="T10" fmla="*/ 99 w 137"/>
                    <a:gd name="T11" fmla="*/ 114 h 342"/>
                    <a:gd name="T12" fmla="*/ 115 w 137"/>
                    <a:gd name="T13" fmla="*/ 157 h 342"/>
                    <a:gd name="T14" fmla="*/ 128 w 137"/>
                    <a:gd name="T15" fmla="*/ 204 h 342"/>
                    <a:gd name="T16" fmla="*/ 128 w 137"/>
                    <a:gd name="T17" fmla="*/ 204 h 342"/>
                    <a:gd name="T18" fmla="*/ 134 w 137"/>
                    <a:gd name="T19" fmla="*/ 250 h 342"/>
                    <a:gd name="T20" fmla="*/ 136 w 137"/>
                    <a:gd name="T21" fmla="*/ 294 h 342"/>
                    <a:gd name="T22" fmla="*/ 136 w 137"/>
                    <a:gd name="T23" fmla="*/ 314 h 342"/>
                    <a:gd name="T24" fmla="*/ 134 w 137"/>
                    <a:gd name="T25" fmla="*/ 325 h 342"/>
                    <a:gd name="T26" fmla="*/ 128 w 137"/>
                    <a:gd name="T27" fmla="*/ 333 h 342"/>
                    <a:gd name="T28" fmla="*/ 120 w 137"/>
                    <a:gd name="T29" fmla="*/ 339 h 342"/>
                    <a:gd name="T30" fmla="*/ 109 w 137"/>
                    <a:gd name="T31" fmla="*/ 341 h 342"/>
                    <a:gd name="T32" fmla="*/ 109 w 137"/>
                    <a:gd name="T33" fmla="*/ 341 h 342"/>
                    <a:gd name="T34" fmla="*/ 99 w 137"/>
                    <a:gd name="T35" fmla="*/ 339 h 342"/>
                    <a:gd name="T36" fmla="*/ 90 w 137"/>
                    <a:gd name="T37" fmla="*/ 333 h 342"/>
                    <a:gd name="T38" fmla="*/ 85 w 137"/>
                    <a:gd name="T39" fmla="*/ 325 h 342"/>
                    <a:gd name="T40" fmla="*/ 82 w 137"/>
                    <a:gd name="T41" fmla="*/ 314 h 342"/>
                    <a:gd name="T42" fmla="*/ 82 w 137"/>
                    <a:gd name="T43" fmla="*/ 287 h 342"/>
                    <a:gd name="T44" fmla="*/ 80 w 137"/>
                    <a:gd name="T45" fmla="*/ 250 h 342"/>
                    <a:gd name="T46" fmla="*/ 74 w 137"/>
                    <a:gd name="T47" fmla="*/ 212 h 342"/>
                    <a:gd name="T48" fmla="*/ 74 w 137"/>
                    <a:gd name="T49" fmla="*/ 212 h 342"/>
                    <a:gd name="T50" fmla="*/ 62 w 137"/>
                    <a:gd name="T51" fmla="*/ 177 h 342"/>
                    <a:gd name="T52" fmla="*/ 50 w 137"/>
                    <a:gd name="T53" fmla="*/ 140 h 342"/>
                    <a:gd name="T54" fmla="*/ 18 w 137"/>
                    <a:gd name="T55" fmla="*/ 65 h 342"/>
                    <a:gd name="T56" fmla="*/ 2 w 137"/>
                    <a:gd name="T57" fmla="*/ 28 h 342"/>
                    <a:gd name="T58" fmla="*/ 2 w 137"/>
                    <a:gd name="T59" fmla="*/ 28 h 342"/>
                    <a:gd name="T60" fmla="*/ 0 w 137"/>
                    <a:gd name="T61" fmla="*/ 19 h 342"/>
                    <a:gd name="T62" fmla="*/ 3 w 137"/>
                    <a:gd name="T63" fmla="*/ 9 h 342"/>
                    <a:gd name="T64" fmla="*/ 11 w 137"/>
                    <a:gd name="T65" fmla="*/ 3 h 342"/>
                    <a:gd name="T66" fmla="*/ 19 w 137"/>
                    <a:gd name="T67" fmla="*/ 1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37" h="342">
                      <a:moveTo>
                        <a:pt x="19" y="1"/>
                      </a:moveTo>
                      <a:lnTo>
                        <a:pt x="31" y="0"/>
                      </a:lnTo>
                      <a:lnTo>
                        <a:pt x="42" y="1"/>
                      </a:lnTo>
                      <a:lnTo>
                        <a:pt x="51" y="8"/>
                      </a:lnTo>
                      <a:lnTo>
                        <a:pt x="58" y="17"/>
                      </a:lnTo>
                      <a:lnTo>
                        <a:pt x="99" y="114"/>
                      </a:lnTo>
                      <a:lnTo>
                        <a:pt x="115" y="157"/>
                      </a:lnTo>
                      <a:lnTo>
                        <a:pt x="128" y="204"/>
                      </a:lnTo>
                      <a:lnTo>
                        <a:pt x="128" y="204"/>
                      </a:lnTo>
                      <a:lnTo>
                        <a:pt x="134" y="250"/>
                      </a:lnTo>
                      <a:lnTo>
                        <a:pt x="136" y="294"/>
                      </a:lnTo>
                      <a:lnTo>
                        <a:pt x="136" y="314"/>
                      </a:lnTo>
                      <a:lnTo>
                        <a:pt x="134" y="325"/>
                      </a:lnTo>
                      <a:lnTo>
                        <a:pt x="128" y="333"/>
                      </a:lnTo>
                      <a:lnTo>
                        <a:pt x="120" y="339"/>
                      </a:lnTo>
                      <a:lnTo>
                        <a:pt x="109" y="341"/>
                      </a:lnTo>
                      <a:lnTo>
                        <a:pt x="109" y="341"/>
                      </a:lnTo>
                      <a:lnTo>
                        <a:pt x="99" y="339"/>
                      </a:lnTo>
                      <a:lnTo>
                        <a:pt x="90" y="333"/>
                      </a:lnTo>
                      <a:lnTo>
                        <a:pt x="85" y="325"/>
                      </a:lnTo>
                      <a:lnTo>
                        <a:pt x="82" y="314"/>
                      </a:lnTo>
                      <a:lnTo>
                        <a:pt x="82" y="287"/>
                      </a:lnTo>
                      <a:lnTo>
                        <a:pt x="80" y="250"/>
                      </a:lnTo>
                      <a:lnTo>
                        <a:pt x="74" y="212"/>
                      </a:lnTo>
                      <a:lnTo>
                        <a:pt x="74" y="212"/>
                      </a:lnTo>
                      <a:lnTo>
                        <a:pt x="62" y="177"/>
                      </a:lnTo>
                      <a:lnTo>
                        <a:pt x="50" y="140"/>
                      </a:lnTo>
                      <a:lnTo>
                        <a:pt x="18" y="65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0" y="19"/>
                      </a:lnTo>
                      <a:lnTo>
                        <a:pt x="3" y="9"/>
                      </a:lnTo>
                      <a:lnTo>
                        <a:pt x="11" y="3"/>
                      </a:lnTo>
                      <a:lnTo>
                        <a:pt x="19" y="1"/>
                      </a:lnTo>
                    </a:path>
                  </a:pathLst>
                </a:custGeom>
                <a:gradFill rotWithShape="0">
                  <a:gsLst>
                    <a:gs pos="0">
                      <a:srgbClr val="33CC33">
                        <a:gamma/>
                        <a:shade val="69804"/>
                        <a:invGamma/>
                      </a:srgbClr>
                    </a:gs>
                    <a:gs pos="100000">
                      <a:srgbClr val="33CC33"/>
                    </a:gs>
                  </a:gsLst>
                  <a:lin ang="5400000" scaled="1"/>
                </a:gra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77935" name="Group 47"/>
            <p:cNvGrpSpPr>
              <a:grpSpLocks/>
            </p:cNvGrpSpPr>
            <p:nvPr/>
          </p:nvGrpSpPr>
          <p:grpSpPr bwMode="auto">
            <a:xfrm>
              <a:off x="2448" y="1248"/>
              <a:ext cx="219" cy="844"/>
              <a:chOff x="2647" y="1135"/>
              <a:chExt cx="219" cy="844"/>
            </a:xfrm>
          </p:grpSpPr>
          <p:grpSp>
            <p:nvGrpSpPr>
              <p:cNvPr id="677936" name="Group 48"/>
              <p:cNvGrpSpPr>
                <a:grpSpLocks/>
              </p:cNvGrpSpPr>
              <p:nvPr/>
            </p:nvGrpSpPr>
            <p:grpSpPr bwMode="auto">
              <a:xfrm>
                <a:off x="2647" y="1487"/>
                <a:ext cx="219" cy="492"/>
                <a:chOff x="2741" y="1765"/>
                <a:chExt cx="219" cy="492"/>
              </a:xfrm>
            </p:grpSpPr>
            <p:sp>
              <p:nvSpPr>
                <p:cNvPr id="677937" name="Freeform 49"/>
                <p:cNvSpPr>
                  <a:spLocks/>
                </p:cNvSpPr>
                <p:nvPr/>
              </p:nvSpPr>
              <p:spPr bwMode="auto">
                <a:xfrm>
                  <a:off x="2741" y="1845"/>
                  <a:ext cx="219" cy="412"/>
                </a:xfrm>
                <a:custGeom>
                  <a:avLst/>
                  <a:gdLst>
                    <a:gd name="T0" fmla="*/ 0 w 219"/>
                    <a:gd name="T1" fmla="*/ 353 h 412"/>
                    <a:gd name="T2" fmla="*/ 11 w 219"/>
                    <a:gd name="T3" fmla="*/ 371 h 412"/>
                    <a:gd name="T4" fmla="*/ 27 w 219"/>
                    <a:gd name="T5" fmla="*/ 384 h 412"/>
                    <a:gd name="T6" fmla="*/ 48 w 219"/>
                    <a:gd name="T7" fmla="*/ 397 h 412"/>
                    <a:gd name="T8" fmla="*/ 70 w 219"/>
                    <a:gd name="T9" fmla="*/ 407 h 412"/>
                    <a:gd name="T10" fmla="*/ 95 w 219"/>
                    <a:gd name="T11" fmla="*/ 411 h 412"/>
                    <a:gd name="T12" fmla="*/ 121 w 219"/>
                    <a:gd name="T13" fmla="*/ 411 h 412"/>
                    <a:gd name="T14" fmla="*/ 146 w 219"/>
                    <a:gd name="T15" fmla="*/ 407 h 412"/>
                    <a:gd name="T16" fmla="*/ 168 w 219"/>
                    <a:gd name="T17" fmla="*/ 397 h 412"/>
                    <a:gd name="T18" fmla="*/ 189 w 219"/>
                    <a:gd name="T19" fmla="*/ 384 h 412"/>
                    <a:gd name="T20" fmla="*/ 205 w 219"/>
                    <a:gd name="T21" fmla="*/ 371 h 412"/>
                    <a:gd name="T22" fmla="*/ 218 w 219"/>
                    <a:gd name="T23" fmla="*/ 353 h 412"/>
                    <a:gd name="T24" fmla="*/ 218 w 219"/>
                    <a:gd name="T25" fmla="*/ 0 h 412"/>
                    <a:gd name="T26" fmla="*/ 0 w 219"/>
                    <a:gd name="T27" fmla="*/ 0 h 412"/>
                    <a:gd name="T28" fmla="*/ 0 w 219"/>
                    <a:gd name="T29" fmla="*/ 353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9" h="412">
                      <a:moveTo>
                        <a:pt x="0" y="353"/>
                      </a:moveTo>
                      <a:lnTo>
                        <a:pt x="11" y="371"/>
                      </a:lnTo>
                      <a:lnTo>
                        <a:pt x="27" y="384"/>
                      </a:lnTo>
                      <a:lnTo>
                        <a:pt x="48" y="397"/>
                      </a:lnTo>
                      <a:lnTo>
                        <a:pt x="70" y="407"/>
                      </a:lnTo>
                      <a:lnTo>
                        <a:pt x="95" y="411"/>
                      </a:lnTo>
                      <a:lnTo>
                        <a:pt x="121" y="411"/>
                      </a:lnTo>
                      <a:lnTo>
                        <a:pt x="146" y="407"/>
                      </a:lnTo>
                      <a:lnTo>
                        <a:pt x="168" y="397"/>
                      </a:lnTo>
                      <a:lnTo>
                        <a:pt x="189" y="384"/>
                      </a:lnTo>
                      <a:lnTo>
                        <a:pt x="205" y="371"/>
                      </a:lnTo>
                      <a:lnTo>
                        <a:pt x="218" y="353"/>
                      </a:lnTo>
                      <a:lnTo>
                        <a:pt x="218" y="0"/>
                      </a:lnTo>
                      <a:lnTo>
                        <a:pt x="0" y="0"/>
                      </a:lnTo>
                      <a:lnTo>
                        <a:pt x="0" y="353"/>
                      </a:lnTo>
                    </a:path>
                  </a:pathLst>
                </a:custGeom>
                <a:gradFill rotWithShape="0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shade val="69804"/>
                        <a:invGamma/>
                      </a:srgbClr>
                    </a:gs>
                  </a:gsLst>
                  <a:lin ang="0" scaled="1"/>
                </a:gra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7938" name="Freeform 50"/>
                <p:cNvSpPr>
                  <a:spLocks/>
                </p:cNvSpPr>
                <p:nvPr/>
              </p:nvSpPr>
              <p:spPr bwMode="auto">
                <a:xfrm>
                  <a:off x="2741" y="1765"/>
                  <a:ext cx="219" cy="141"/>
                </a:xfrm>
                <a:custGeom>
                  <a:avLst/>
                  <a:gdLst>
                    <a:gd name="T0" fmla="*/ 0 w 219"/>
                    <a:gd name="T1" fmla="*/ 70 h 141"/>
                    <a:gd name="T2" fmla="*/ 3 w 219"/>
                    <a:gd name="T3" fmla="*/ 51 h 141"/>
                    <a:gd name="T4" fmla="*/ 11 w 219"/>
                    <a:gd name="T5" fmla="*/ 36 h 141"/>
                    <a:gd name="T6" fmla="*/ 27 w 219"/>
                    <a:gd name="T7" fmla="*/ 22 h 141"/>
                    <a:gd name="T8" fmla="*/ 46 w 219"/>
                    <a:gd name="T9" fmla="*/ 12 h 141"/>
                    <a:gd name="T10" fmla="*/ 69 w 219"/>
                    <a:gd name="T11" fmla="*/ 3 h 141"/>
                    <a:gd name="T12" fmla="*/ 95 w 219"/>
                    <a:gd name="T13" fmla="*/ 0 h 141"/>
                    <a:gd name="T14" fmla="*/ 121 w 219"/>
                    <a:gd name="T15" fmla="*/ 0 h 141"/>
                    <a:gd name="T16" fmla="*/ 147 w 219"/>
                    <a:gd name="T17" fmla="*/ 3 h 141"/>
                    <a:gd name="T18" fmla="*/ 170 w 219"/>
                    <a:gd name="T19" fmla="*/ 12 h 141"/>
                    <a:gd name="T20" fmla="*/ 190 w 219"/>
                    <a:gd name="T21" fmla="*/ 22 h 141"/>
                    <a:gd name="T22" fmla="*/ 205 w 219"/>
                    <a:gd name="T23" fmla="*/ 36 h 141"/>
                    <a:gd name="T24" fmla="*/ 214 w 219"/>
                    <a:gd name="T25" fmla="*/ 51 h 141"/>
                    <a:gd name="T26" fmla="*/ 218 w 219"/>
                    <a:gd name="T27" fmla="*/ 70 h 141"/>
                    <a:gd name="T28" fmla="*/ 214 w 219"/>
                    <a:gd name="T29" fmla="*/ 86 h 141"/>
                    <a:gd name="T30" fmla="*/ 205 w 219"/>
                    <a:gd name="T31" fmla="*/ 101 h 141"/>
                    <a:gd name="T32" fmla="*/ 190 w 219"/>
                    <a:gd name="T33" fmla="*/ 115 h 141"/>
                    <a:gd name="T34" fmla="*/ 170 w 219"/>
                    <a:gd name="T35" fmla="*/ 127 h 141"/>
                    <a:gd name="T36" fmla="*/ 147 w 219"/>
                    <a:gd name="T37" fmla="*/ 135 h 141"/>
                    <a:gd name="T38" fmla="*/ 121 w 219"/>
                    <a:gd name="T39" fmla="*/ 140 h 141"/>
                    <a:gd name="T40" fmla="*/ 95 w 219"/>
                    <a:gd name="T41" fmla="*/ 140 h 141"/>
                    <a:gd name="T42" fmla="*/ 69 w 219"/>
                    <a:gd name="T43" fmla="*/ 135 h 141"/>
                    <a:gd name="T44" fmla="*/ 46 w 219"/>
                    <a:gd name="T45" fmla="*/ 127 h 141"/>
                    <a:gd name="T46" fmla="*/ 27 w 219"/>
                    <a:gd name="T47" fmla="*/ 115 h 141"/>
                    <a:gd name="T48" fmla="*/ 11 w 219"/>
                    <a:gd name="T49" fmla="*/ 101 h 141"/>
                    <a:gd name="T50" fmla="*/ 3 w 219"/>
                    <a:gd name="T51" fmla="*/ 86 h 141"/>
                    <a:gd name="T52" fmla="*/ 0 w 219"/>
                    <a:gd name="T53" fmla="*/ 7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19" h="141">
                      <a:moveTo>
                        <a:pt x="0" y="70"/>
                      </a:moveTo>
                      <a:lnTo>
                        <a:pt x="3" y="51"/>
                      </a:lnTo>
                      <a:lnTo>
                        <a:pt x="11" y="36"/>
                      </a:lnTo>
                      <a:lnTo>
                        <a:pt x="27" y="22"/>
                      </a:lnTo>
                      <a:lnTo>
                        <a:pt x="46" y="12"/>
                      </a:lnTo>
                      <a:lnTo>
                        <a:pt x="69" y="3"/>
                      </a:lnTo>
                      <a:lnTo>
                        <a:pt x="95" y="0"/>
                      </a:lnTo>
                      <a:lnTo>
                        <a:pt x="121" y="0"/>
                      </a:lnTo>
                      <a:lnTo>
                        <a:pt x="147" y="3"/>
                      </a:lnTo>
                      <a:lnTo>
                        <a:pt x="170" y="12"/>
                      </a:lnTo>
                      <a:lnTo>
                        <a:pt x="190" y="22"/>
                      </a:lnTo>
                      <a:lnTo>
                        <a:pt x="205" y="36"/>
                      </a:lnTo>
                      <a:lnTo>
                        <a:pt x="214" y="51"/>
                      </a:lnTo>
                      <a:lnTo>
                        <a:pt x="218" y="70"/>
                      </a:lnTo>
                      <a:lnTo>
                        <a:pt x="214" y="86"/>
                      </a:lnTo>
                      <a:lnTo>
                        <a:pt x="205" y="101"/>
                      </a:lnTo>
                      <a:lnTo>
                        <a:pt x="190" y="115"/>
                      </a:lnTo>
                      <a:lnTo>
                        <a:pt x="170" y="127"/>
                      </a:lnTo>
                      <a:lnTo>
                        <a:pt x="147" y="135"/>
                      </a:lnTo>
                      <a:lnTo>
                        <a:pt x="121" y="140"/>
                      </a:lnTo>
                      <a:lnTo>
                        <a:pt x="95" y="140"/>
                      </a:lnTo>
                      <a:lnTo>
                        <a:pt x="69" y="135"/>
                      </a:lnTo>
                      <a:lnTo>
                        <a:pt x="46" y="127"/>
                      </a:lnTo>
                      <a:lnTo>
                        <a:pt x="27" y="115"/>
                      </a:lnTo>
                      <a:lnTo>
                        <a:pt x="11" y="101"/>
                      </a:lnTo>
                      <a:lnTo>
                        <a:pt x="3" y="86"/>
                      </a:lnTo>
                      <a:lnTo>
                        <a:pt x="0" y="70"/>
                      </a:lnTo>
                    </a:path>
                  </a:pathLst>
                </a:custGeom>
                <a:gradFill rotWithShape="0">
                  <a:gsLst>
                    <a:gs pos="0">
                      <a:srgbClr val="FFCC00">
                        <a:gamma/>
                        <a:shade val="69804"/>
                        <a:invGamma/>
                      </a:srgbClr>
                    </a:gs>
                    <a:gs pos="100000">
                      <a:srgbClr val="FFCC00"/>
                    </a:gs>
                  </a:gsLst>
                  <a:lin ang="0" scaled="1"/>
                </a:gra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77939" name="Group 51"/>
              <p:cNvGrpSpPr>
                <a:grpSpLocks/>
              </p:cNvGrpSpPr>
              <p:nvPr/>
            </p:nvGrpSpPr>
            <p:grpSpPr bwMode="auto">
              <a:xfrm>
                <a:off x="2688" y="1135"/>
                <a:ext cx="138" cy="440"/>
                <a:chOff x="2782" y="1413"/>
                <a:chExt cx="138" cy="440"/>
              </a:xfrm>
            </p:grpSpPr>
            <p:sp>
              <p:nvSpPr>
                <p:cNvPr id="677940" name="Freeform 52"/>
                <p:cNvSpPr>
                  <a:spLocks/>
                </p:cNvSpPr>
                <p:nvPr/>
              </p:nvSpPr>
              <p:spPr bwMode="auto">
                <a:xfrm>
                  <a:off x="2809" y="1413"/>
                  <a:ext cx="91" cy="432"/>
                </a:xfrm>
                <a:custGeom>
                  <a:avLst/>
                  <a:gdLst>
                    <a:gd name="T0" fmla="*/ 0 w 91"/>
                    <a:gd name="T1" fmla="*/ 431 h 432"/>
                    <a:gd name="T2" fmla="*/ 0 w 91"/>
                    <a:gd name="T3" fmla="*/ 359 h 432"/>
                    <a:gd name="T4" fmla="*/ 2 w 91"/>
                    <a:gd name="T5" fmla="*/ 324 h 432"/>
                    <a:gd name="T6" fmla="*/ 8 w 91"/>
                    <a:gd name="T7" fmla="*/ 289 h 432"/>
                    <a:gd name="T8" fmla="*/ 18 w 91"/>
                    <a:gd name="T9" fmla="*/ 255 h 432"/>
                    <a:gd name="T10" fmla="*/ 32 w 91"/>
                    <a:gd name="T11" fmla="*/ 222 h 432"/>
                    <a:gd name="T12" fmla="*/ 66 w 91"/>
                    <a:gd name="T13" fmla="*/ 155 h 432"/>
                    <a:gd name="T14" fmla="*/ 79 w 91"/>
                    <a:gd name="T15" fmla="*/ 123 h 432"/>
                    <a:gd name="T16" fmla="*/ 88 w 91"/>
                    <a:gd name="T17" fmla="*/ 88 h 432"/>
                    <a:gd name="T18" fmla="*/ 90 w 91"/>
                    <a:gd name="T19" fmla="*/ 53 h 432"/>
                    <a:gd name="T20" fmla="*/ 90 w 91"/>
                    <a:gd name="T21" fmla="*/ 0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1" h="432">
                      <a:moveTo>
                        <a:pt x="0" y="431"/>
                      </a:moveTo>
                      <a:lnTo>
                        <a:pt x="0" y="359"/>
                      </a:lnTo>
                      <a:lnTo>
                        <a:pt x="2" y="324"/>
                      </a:lnTo>
                      <a:lnTo>
                        <a:pt x="8" y="289"/>
                      </a:lnTo>
                      <a:lnTo>
                        <a:pt x="18" y="255"/>
                      </a:lnTo>
                      <a:lnTo>
                        <a:pt x="32" y="222"/>
                      </a:lnTo>
                      <a:lnTo>
                        <a:pt x="66" y="155"/>
                      </a:lnTo>
                      <a:lnTo>
                        <a:pt x="79" y="123"/>
                      </a:lnTo>
                      <a:lnTo>
                        <a:pt x="88" y="88"/>
                      </a:lnTo>
                      <a:lnTo>
                        <a:pt x="90" y="53"/>
                      </a:lnTo>
                      <a:lnTo>
                        <a:pt x="90" y="0"/>
                      </a:lnTo>
                    </a:path>
                  </a:pathLst>
                </a:custGeom>
                <a:noFill/>
                <a:ln w="25399" cap="rnd" cmpd="sng">
                  <a:solidFill>
                    <a:srgbClr val="FF99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7941" name="Freeform 53"/>
                <p:cNvSpPr>
                  <a:spLocks/>
                </p:cNvSpPr>
                <p:nvPr/>
              </p:nvSpPr>
              <p:spPr bwMode="auto">
                <a:xfrm>
                  <a:off x="2782" y="1511"/>
                  <a:ext cx="138" cy="342"/>
                </a:xfrm>
                <a:custGeom>
                  <a:avLst/>
                  <a:gdLst>
                    <a:gd name="T0" fmla="*/ 117 w 138"/>
                    <a:gd name="T1" fmla="*/ 1 h 342"/>
                    <a:gd name="T2" fmla="*/ 106 w 138"/>
                    <a:gd name="T3" fmla="*/ 0 h 342"/>
                    <a:gd name="T4" fmla="*/ 94 w 138"/>
                    <a:gd name="T5" fmla="*/ 1 h 342"/>
                    <a:gd name="T6" fmla="*/ 85 w 138"/>
                    <a:gd name="T7" fmla="*/ 8 h 342"/>
                    <a:gd name="T8" fmla="*/ 78 w 138"/>
                    <a:gd name="T9" fmla="*/ 17 h 342"/>
                    <a:gd name="T10" fmla="*/ 37 w 138"/>
                    <a:gd name="T11" fmla="*/ 114 h 342"/>
                    <a:gd name="T12" fmla="*/ 21 w 138"/>
                    <a:gd name="T13" fmla="*/ 157 h 342"/>
                    <a:gd name="T14" fmla="*/ 10 w 138"/>
                    <a:gd name="T15" fmla="*/ 204 h 342"/>
                    <a:gd name="T16" fmla="*/ 10 w 138"/>
                    <a:gd name="T17" fmla="*/ 204 h 342"/>
                    <a:gd name="T18" fmla="*/ 3 w 138"/>
                    <a:gd name="T19" fmla="*/ 250 h 342"/>
                    <a:gd name="T20" fmla="*/ 0 w 138"/>
                    <a:gd name="T21" fmla="*/ 294 h 342"/>
                    <a:gd name="T22" fmla="*/ 0 w 138"/>
                    <a:gd name="T23" fmla="*/ 314 h 342"/>
                    <a:gd name="T24" fmla="*/ 2 w 138"/>
                    <a:gd name="T25" fmla="*/ 325 h 342"/>
                    <a:gd name="T26" fmla="*/ 8 w 138"/>
                    <a:gd name="T27" fmla="*/ 333 h 342"/>
                    <a:gd name="T28" fmla="*/ 18 w 138"/>
                    <a:gd name="T29" fmla="*/ 339 h 342"/>
                    <a:gd name="T30" fmla="*/ 27 w 138"/>
                    <a:gd name="T31" fmla="*/ 341 h 342"/>
                    <a:gd name="T32" fmla="*/ 27 w 138"/>
                    <a:gd name="T33" fmla="*/ 341 h 342"/>
                    <a:gd name="T34" fmla="*/ 37 w 138"/>
                    <a:gd name="T35" fmla="*/ 339 h 342"/>
                    <a:gd name="T36" fmla="*/ 46 w 138"/>
                    <a:gd name="T37" fmla="*/ 333 h 342"/>
                    <a:gd name="T38" fmla="*/ 53 w 138"/>
                    <a:gd name="T39" fmla="*/ 325 h 342"/>
                    <a:gd name="T40" fmla="*/ 54 w 138"/>
                    <a:gd name="T41" fmla="*/ 314 h 342"/>
                    <a:gd name="T42" fmla="*/ 54 w 138"/>
                    <a:gd name="T43" fmla="*/ 287 h 342"/>
                    <a:gd name="T44" fmla="*/ 56 w 138"/>
                    <a:gd name="T45" fmla="*/ 250 h 342"/>
                    <a:gd name="T46" fmla="*/ 64 w 138"/>
                    <a:gd name="T47" fmla="*/ 212 h 342"/>
                    <a:gd name="T48" fmla="*/ 64 w 138"/>
                    <a:gd name="T49" fmla="*/ 212 h 342"/>
                    <a:gd name="T50" fmla="*/ 74 w 138"/>
                    <a:gd name="T51" fmla="*/ 177 h 342"/>
                    <a:gd name="T52" fmla="*/ 86 w 138"/>
                    <a:gd name="T53" fmla="*/ 140 h 342"/>
                    <a:gd name="T54" fmla="*/ 118 w 138"/>
                    <a:gd name="T55" fmla="*/ 65 h 342"/>
                    <a:gd name="T56" fmla="*/ 136 w 138"/>
                    <a:gd name="T57" fmla="*/ 28 h 342"/>
                    <a:gd name="T58" fmla="*/ 136 w 138"/>
                    <a:gd name="T59" fmla="*/ 28 h 342"/>
                    <a:gd name="T60" fmla="*/ 137 w 138"/>
                    <a:gd name="T61" fmla="*/ 19 h 342"/>
                    <a:gd name="T62" fmla="*/ 133 w 138"/>
                    <a:gd name="T63" fmla="*/ 9 h 342"/>
                    <a:gd name="T64" fmla="*/ 125 w 138"/>
                    <a:gd name="T65" fmla="*/ 3 h 342"/>
                    <a:gd name="T66" fmla="*/ 117 w 138"/>
                    <a:gd name="T67" fmla="*/ 1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38" h="342">
                      <a:moveTo>
                        <a:pt x="117" y="1"/>
                      </a:moveTo>
                      <a:lnTo>
                        <a:pt x="106" y="0"/>
                      </a:lnTo>
                      <a:lnTo>
                        <a:pt x="94" y="1"/>
                      </a:lnTo>
                      <a:lnTo>
                        <a:pt x="85" y="8"/>
                      </a:lnTo>
                      <a:lnTo>
                        <a:pt x="78" y="17"/>
                      </a:lnTo>
                      <a:lnTo>
                        <a:pt x="37" y="114"/>
                      </a:lnTo>
                      <a:lnTo>
                        <a:pt x="21" y="157"/>
                      </a:lnTo>
                      <a:lnTo>
                        <a:pt x="10" y="204"/>
                      </a:lnTo>
                      <a:lnTo>
                        <a:pt x="10" y="204"/>
                      </a:lnTo>
                      <a:lnTo>
                        <a:pt x="3" y="250"/>
                      </a:lnTo>
                      <a:lnTo>
                        <a:pt x="0" y="294"/>
                      </a:lnTo>
                      <a:lnTo>
                        <a:pt x="0" y="314"/>
                      </a:lnTo>
                      <a:lnTo>
                        <a:pt x="2" y="325"/>
                      </a:lnTo>
                      <a:lnTo>
                        <a:pt x="8" y="333"/>
                      </a:lnTo>
                      <a:lnTo>
                        <a:pt x="18" y="339"/>
                      </a:lnTo>
                      <a:lnTo>
                        <a:pt x="27" y="341"/>
                      </a:lnTo>
                      <a:lnTo>
                        <a:pt x="27" y="341"/>
                      </a:lnTo>
                      <a:lnTo>
                        <a:pt x="37" y="339"/>
                      </a:lnTo>
                      <a:lnTo>
                        <a:pt x="46" y="333"/>
                      </a:lnTo>
                      <a:lnTo>
                        <a:pt x="53" y="325"/>
                      </a:lnTo>
                      <a:lnTo>
                        <a:pt x="54" y="314"/>
                      </a:lnTo>
                      <a:lnTo>
                        <a:pt x="54" y="287"/>
                      </a:lnTo>
                      <a:lnTo>
                        <a:pt x="56" y="250"/>
                      </a:lnTo>
                      <a:lnTo>
                        <a:pt x="64" y="212"/>
                      </a:lnTo>
                      <a:lnTo>
                        <a:pt x="64" y="212"/>
                      </a:lnTo>
                      <a:lnTo>
                        <a:pt x="74" y="177"/>
                      </a:lnTo>
                      <a:lnTo>
                        <a:pt x="86" y="140"/>
                      </a:lnTo>
                      <a:lnTo>
                        <a:pt x="118" y="65"/>
                      </a:lnTo>
                      <a:lnTo>
                        <a:pt x="136" y="28"/>
                      </a:lnTo>
                      <a:lnTo>
                        <a:pt x="136" y="28"/>
                      </a:lnTo>
                      <a:lnTo>
                        <a:pt x="137" y="19"/>
                      </a:lnTo>
                      <a:lnTo>
                        <a:pt x="133" y="9"/>
                      </a:lnTo>
                      <a:lnTo>
                        <a:pt x="125" y="3"/>
                      </a:lnTo>
                      <a:lnTo>
                        <a:pt x="117" y="1"/>
                      </a:lnTo>
                    </a:path>
                  </a:pathLst>
                </a:custGeom>
                <a:gradFill rotWithShape="0">
                  <a:gsLst>
                    <a:gs pos="0">
                      <a:srgbClr val="FF0033">
                        <a:gamma/>
                        <a:shade val="69804"/>
                        <a:invGamma/>
                      </a:srgbClr>
                    </a:gs>
                    <a:gs pos="100000">
                      <a:srgbClr val="FF0033"/>
                    </a:gs>
                  </a:gsLst>
                  <a:lin ang="5400000" scaled="1"/>
                </a:gradFill>
                <a:ln w="12699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77942" name="Group 54"/>
              <p:cNvGrpSpPr>
                <a:grpSpLocks/>
              </p:cNvGrpSpPr>
              <p:nvPr/>
            </p:nvGrpSpPr>
            <p:grpSpPr bwMode="auto">
              <a:xfrm>
                <a:off x="2696" y="1135"/>
                <a:ext cx="137" cy="440"/>
                <a:chOff x="2790" y="1413"/>
                <a:chExt cx="137" cy="440"/>
              </a:xfrm>
            </p:grpSpPr>
            <p:sp>
              <p:nvSpPr>
                <p:cNvPr id="677943" name="Freeform 55"/>
                <p:cNvSpPr>
                  <a:spLocks/>
                </p:cNvSpPr>
                <p:nvPr/>
              </p:nvSpPr>
              <p:spPr bwMode="auto">
                <a:xfrm>
                  <a:off x="2809" y="1413"/>
                  <a:ext cx="91" cy="432"/>
                </a:xfrm>
                <a:custGeom>
                  <a:avLst/>
                  <a:gdLst>
                    <a:gd name="T0" fmla="*/ 90 w 91"/>
                    <a:gd name="T1" fmla="*/ 431 h 432"/>
                    <a:gd name="T2" fmla="*/ 90 w 91"/>
                    <a:gd name="T3" fmla="*/ 359 h 432"/>
                    <a:gd name="T4" fmla="*/ 88 w 91"/>
                    <a:gd name="T5" fmla="*/ 324 h 432"/>
                    <a:gd name="T6" fmla="*/ 82 w 91"/>
                    <a:gd name="T7" fmla="*/ 289 h 432"/>
                    <a:gd name="T8" fmla="*/ 72 w 91"/>
                    <a:gd name="T9" fmla="*/ 255 h 432"/>
                    <a:gd name="T10" fmla="*/ 58 w 91"/>
                    <a:gd name="T11" fmla="*/ 222 h 432"/>
                    <a:gd name="T12" fmla="*/ 24 w 91"/>
                    <a:gd name="T13" fmla="*/ 155 h 432"/>
                    <a:gd name="T14" fmla="*/ 12 w 91"/>
                    <a:gd name="T15" fmla="*/ 123 h 432"/>
                    <a:gd name="T16" fmla="*/ 4 w 91"/>
                    <a:gd name="T17" fmla="*/ 88 h 432"/>
                    <a:gd name="T18" fmla="*/ 0 w 91"/>
                    <a:gd name="T19" fmla="*/ 53 h 432"/>
                    <a:gd name="T20" fmla="*/ 0 w 91"/>
                    <a:gd name="T21" fmla="*/ 0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1" h="432">
                      <a:moveTo>
                        <a:pt x="90" y="431"/>
                      </a:moveTo>
                      <a:lnTo>
                        <a:pt x="90" y="359"/>
                      </a:lnTo>
                      <a:lnTo>
                        <a:pt x="88" y="324"/>
                      </a:lnTo>
                      <a:lnTo>
                        <a:pt x="82" y="289"/>
                      </a:lnTo>
                      <a:lnTo>
                        <a:pt x="72" y="255"/>
                      </a:lnTo>
                      <a:lnTo>
                        <a:pt x="58" y="222"/>
                      </a:lnTo>
                      <a:lnTo>
                        <a:pt x="24" y="155"/>
                      </a:lnTo>
                      <a:lnTo>
                        <a:pt x="12" y="123"/>
                      </a:lnTo>
                      <a:lnTo>
                        <a:pt x="4" y="88"/>
                      </a:lnTo>
                      <a:lnTo>
                        <a:pt x="0" y="5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399" cap="rnd" cmpd="sng">
                  <a:solidFill>
                    <a:srgbClr val="FF99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7944" name="Freeform 56"/>
                <p:cNvSpPr>
                  <a:spLocks/>
                </p:cNvSpPr>
                <p:nvPr/>
              </p:nvSpPr>
              <p:spPr bwMode="auto">
                <a:xfrm>
                  <a:off x="2790" y="1511"/>
                  <a:ext cx="137" cy="342"/>
                </a:xfrm>
                <a:custGeom>
                  <a:avLst/>
                  <a:gdLst>
                    <a:gd name="T0" fmla="*/ 19 w 137"/>
                    <a:gd name="T1" fmla="*/ 1 h 342"/>
                    <a:gd name="T2" fmla="*/ 31 w 137"/>
                    <a:gd name="T3" fmla="*/ 0 h 342"/>
                    <a:gd name="T4" fmla="*/ 42 w 137"/>
                    <a:gd name="T5" fmla="*/ 1 h 342"/>
                    <a:gd name="T6" fmla="*/ 51 w 137"/>
                    <a:gd name="T7" fmla="*/ 8 h 342"/>
                    <a:gd name="T8" fmla="*/ 58 w 137"/>
                    <a:gd name="T9" fmla="*/ 17 h 342"/>
                    <a:gd name="T10" fmla="*/ 99 w 137"/>
                    <a:gd name="T11" fmla="*/ 114 h 342"/>
                    <a:gd name="T12" fmla="*/ 115 w 137"/>
                    <a:gd name="T13" fmla="*/ 157 h 342"/>
                    <a:gd name="T14" fmla="*/ 128 w 137"/>
                    <a:gd name="T15" fmla="*/ 204 h 342"/>
                    <a:gd name="T16" fmla="*/ 128 w 137"/>
                    <a:gd name="T17" fmla="*/ 204 h 342"/>
                    <a:gd name="T18" fmla="*/ 134 w 137"/>
                    <a:gd name="T19" fmla="*/ 250 h 342"/>
                    <a:gd name="T20" fmla="*/ 136 w 137"/>
                    <a:gd name="T21" fmla="*/ 294 h 342"/>
                    <a:gd name="T22" fmla="*/ 136 w 137"/>
                    <a:gd name="T23" fmla="*/ 314 h 342"/>
                    <a:gd name="T24" fmla="*/ 134 w 137"/>
                    <a:gd name="T25" fmla="*/ 325 h 342"/>
                    <a:gd name="T26" fmla="*/ 128 w 137"/>
                    <a:gd name="T27" fmla="*/ 333 h 342"/>
                    <a:gd name="T28" fmla="*/ 120 w 137"/>
                    <a:gd name="T29" fmla="*/ 339 h 342"/>
                    <a:gd name="T30" fmla="*/ 109 w 137"/>
                    <a:gd name="T31" fmla="*/ 341 h 342"/>
                    <a:gd name="T32" fmla="*/ 109 w 137"/>
                    <a:gd name="T33" fmla="*/ 341 h 342"/>
                    <a:gd name="T34" fmla="*/ 99 w 137"/>
                    <a:gd name="T35" fmla="*/ 339 h 342"/>
                    <a:gd name="T36" fmla="*/ 90 w 137"/>
                    <a:gd name="T37" fmla="*/ 333 h 342"/>
                    <a:gd name="T38" fmla="*/ 85 w 137"/>
                    <a:gd name="T39" fmla="*/ 325 h 342"/>
                    <a:gd name="T40" fmla="*/ 82 w 137"/>
                    <a:gd name="T41" fmla="*/ 314 h 342"/>
                    <a:gd name="T42" fmla="*/ 82 w 137"/>
                    <a:gd name="T43" fmla="*/ 287 h 342"/>
                    <a:gd name="T44" fmla="*/ 80 w 137"/>
                    <a:gd name="T45" fmla="*/ 250 h 342"/>
                    <a:gd name="T46" fmla="*/ 74 w 137"/>
                    <a:gd name="T47" fmla="*/ 212 h 342"/>
                    <a:gd name="T48" fmla="*/ 74 w 137"/>
                    <a:gd name="T49" fmla="*/ 212 h 342"/>
                    <a:gd name="T50" fmla="*/ 62 w 137"/>
                    <a:gd name="T51" fmla="*/ 177 h 342"/>
                    <a:gd name="T52" fmla="*/ 50 w 137"/>
                    <a:gd name="T53" fmla="*/ 140 h 342"/>
                    <a:gd name="T54" fmla="*/ 18 w 137"/>
                    <a:gd name="T55" fmla="*/ 65 h 342"/>
                    <a:gd name="T56" fmla="*/ 2 w 137"/>
                    <a:gd name="T57" fmla="*/ 28 h 342"/>
                    <a:gd name="T58" fmla="*/ 2 w 137"/>
                    <a:gd name="T59" fmla="*/ 28 h 342"/>
                    <a:gd name="T60" fmla="*/ 0 w 137"/>
                    <a:gd name="T61" fmla="*/ 19 h 342"/>
                    <a:gd name="T62" fmla="*/ 3 w 137"/>
                    <a:gd name="T63" fmla="*/ 9 h 342"/>
                    <a:gd name="T64" fmla="*/ 11 w 137"/>
                    <a:gd name="T65" fmla="*/ 3 h 342"/>
                    <a:gd name="T66" fmla="*/ 19 w 137"/>
                    <a:gd name="T67" fmla="*/ 1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37" h="342">
                      <a:moveTo>
                        <a:pt x="19" y="1"/>
                      </a:moveTo>
                      <a:lnTo>
                        <a:pt x="31" y="0"/>
                      </a:lnTo>
                      <a:lnTo>
                        <a:pt x="42" y="1"/>
                      </a:lnTo>
                      <a:lnTo>
                        <a:pt x="51" y="8"/>
                      </a:lnTo>
                      <a:lnTo>
                        <a:pt x="58" y="17"/>
                      </a:lnTo>
                      <a:lnTo>
                        <a:pt x="99" y="114"/>
                      </a:lnTo>
                      <a:lnTo>
                        <a:pt x="115" y="157"/>
                      </a:lnTo>
                      <a:lnTo>
                        <a:pt x="128" y="204"/>
                      </a:lnTo>
                      <a:lnTo>
                        <a:pt x="128" y="204"/>
                      </a:lnTo>
                      <a:lnTo>
                        <a:pt x="134" y="250"/>
                      </a:lnTo>
                      <a:lnTo>
                        <a:pt x="136" y="294"/>
                      </a:lnTo>
                      <a:lnTo>
                        <a:pt x="136" y="314"/>
                      </a:lnTo>
                      <a:lnTo>
                        <a:pt x="134" y="325"/>
                      </a:lnTo>
                      <a:lnTo>
                        <a:pt x="128" y="333"/>
                      </a:lnTo>
                      <a:lnTo>
                        <a:pt x="120" y="339"/>
                      </a:lnTo>
                      <a:lnTo>
                        <a:pt x="109" y="341"/>
                      </a:lnTo>
                      <a:lnTo>
                        <a:pt x="109" y="341"/>
                      </a:lnTo>
                      <a:lnTo>
                        <a:pt x="99" y="339"/>
                      </a:lnTo>
                      <a:lnTo>
                        <a:pt x="90" y="333"/>
                      </a:lnTo>
                      <a:lnTo>
                        <a:pt x="85" y="325"/>
                      </a:lnTo>
                      <a:lnTo>
                        <a:pt x="82" y="314"/>
                      </a:lnTo>
                      <a:lnTo>
                        <a:pt x="82" y="287"/>
                      </a:lnTo>
                      <a:lnTo>
                        <a:pt x="80" y="250"/>
                      </a:lnTo>
                      <a:lnTo>
                        <a:pt x="74" y="212"/>
                      </a:lnTo>
                      <a:lnTo>
                        <a:pt x="74" y="212"/>
                      </a:lnTo>
                      <a:lnTo>
                        <a:pt x="62" y="177"/>
                      </a:lnTo>
                      <a:lnTo>
                        <a:pt x="50" y="140"/>
                      </a:lnTo>
                      <a:lnTo>
                        <a:pt x="18" y="65"/>
                      </a:lnTo>
                      <a:lnTo>
                        <a:pt x="2" y="28"/>
                      </a:lnTo>
                      <a:lnTo>
                        <a:pt x="2" y="28"/>
                      </a:lnTo>
                      <a:lnTo>
                        <a:pt x="0" y="19"/>
                      </a:lnTo>
                      <a:lnTo>
                        <a:pt x="3" y="9"/>
                      </a:lnTo>
                      <a:lnTo>
                        <a:pt x="11" y="3"/>
                      </a:lnTo>
                      <a:lnTo>
                        <a:pt x="19" y="1"/>
                      </a:lnTo>
                    </a:path>
                  </a:pathLst>
                </a:custGeom>
                <a:gradFill rotWithShape="0">
                  <a:gsLst>
                    <a:gs pos="0">
                      <a:srgbClr val="33CC33">
                        <a:gamma/>
                        <a:shade val="69804"/>
                        <a:invGamma/>
                      </a:srgbClr>
                    </a:gs>
                    <a:gs pos="100000">
                      <a:srgbClr val="33CC33"/>
                    </a:gs>
                  </a:gsLst>
                  <a:lin ang="5400000" scaled="1"/>
                </a:gradFill>
                <a:ln w="12699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677945" name="Text Box 57"/>
          <p:cNvSpPr txBox="1">
            <a:spLocks noChangeArrowheads="1"/>
          </p:cNvSpPr>
          <p:nvPr/>
        </p:nvSpPr>
        <p:spPr bwMode="auto">
          <a:xfrm>
            <a:off x="4572000" y="1984375"/>
            <a:ext cx="45720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9900"/>
                </a:solidFill>
                <a:miter lim="800000"/>
                <a:headEnd type="none" w="sm" len="sm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286000" algn="l" defTabSz="7620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00000"/>
              </a:lnSpc>
              <a:buClrTx/>
              <a:buFontTx/>
              <a:buNone/>
            </a:pPr>
            <a:r>
              <a:rPr kumimoji="1" lang="en-US" altLang="zh-CN" sz="2400" b="1" dirty="0">
                <a:solidFill>
                  <a:srgbClr val="006666"/>
                </a:solidFill>
                <a:latin typeface="Times New Roman" pitchFamily="18" charset="0"/>
                <a:ea typeface="宋体" pitchFamily="2" charset="-122"/>
              </a:rPr>
              <a:t>--</a:t>
            </a:r>
            <a:r>
              <a:rPr kumimoji="1" lang="zh-CN" altLang="en-US" sz="2400" b="1" dirty="0">
                <a:solidFill>
                  <a:srgbClr val="006666"/>
                </a:solidFill>
                <a:latin typeface="Times New Roman" pitchFamily="18" charset="0"/>
              </a:rPr>
              <a:t>螺旋绞合的双导线</a:t>
            </a:r>
            <a:endParaRPr kumimoji="1" lang="zh-CN" altLang="en-US" sz="2400" b="1" dirty="0">
              <a:solidFill>
                <a:srgbClr val="006666"/>
              </a:solidFill>
              <a:latin typeface="Times New Roman" pitchFamily="18" charset="0"/>
              <a:sym typeface="Symbol" pitchFamily="18" charset="2"/>
            </a:endParaRPr>
          </a:p>
          <a:p>
            <a:pPr eaLnBrk="0" hangingPunct="0">
              <a:lnSpc>
                <a:spcPct val="100000"/>
              </a:lnSpc>
              <a:buClrTx/>
              <a:buFontTx/>
              <a:buNone/>
            </a:pPr>
            <a:r>
              <a:rPr kumimoji="1" lang="en-US" altLang="zh-CN" sz="2400" b="1" dirty="0">
                <a:solidFill>
                  <a:srgbClr val="006666"/>
                </a:solidFill>
                <a:latin typeface="Times New Roman" pitchFamily="18" charset="0"/>
                <a:sym typeface="Symbol" pitchFamily="18" charset="2"/>
              </a:rPr>
              <a:t>--</a:t>
            </a:r>
            <a:r>
              <a:rPr kumimoji="1" lang="zh-CN" altLang="en-US" sz="2400" b="1" dirty="0">
                <a:solidFill>
                  <a:srgbClr val="006666"/>
                </a:solidFill>
                <a:latin typeface="Times New Roman" pitchFamily="18" charset="0"/>
                <a:sym typeface="Symbol" pitchFamily="18" charset="2"/>
              </a:rPr>
              <a:t>每根</a:t>
            </a:r>
            <a:r>
              <a:rPr kumimoji="1" lang="en-US" altLang="zh-CN" sz="2400" b="1" dirty="0">
                <a:solidFill>
                  <a:srgbClr val="006666"/>
                </a:solidFill>
                <a:latin typeface="Times New Roman" pitchFamily="18" charset="0"/>
                <a:sym typeface="Symbol" pitchFamily="18" charset="2"/>
              </a:rPr>
              <a:t>4</a:t>
            </a:r>
            <a:r>
              <a:rPr kumimoji="1" lang="zh-CN" altLang="en-US" sz="2400" b="1" dirty="0">
                <a:solidFill>
                  <a:srgbClr val="006666"/>
                </a:solidFill>
                <a:latin typeface="Times New Roman" pitchFamily="18" charset="0"/>
                <a:sym typeface="Symbol" pitchFamily="18" charset="2"/>
              </a:rPr>
              <a:t>对、</a:t>
            </a:r>
            <a:r>
              <a:rPr kumimoji="1" lang="en-US" altLang="zh-CN" sz="2400" b="1" dirty="0">
                <a:solidFill>
                  <a:srgbClr val="006666"/>
                </a:solidFill>
                <a:latin typeface="Times New Roman" pitchFamily="18" charset="0"/>
                <a:sym typeface="Symbol" pitchFamily="18" charset="2"/>
              </a:rPr>
              <a:t>25</a:t>
            </a:r>
            <a:r>
              <a:rPr kumimoji="1" lang="zh-CN" altLang="en-US" sz="2400" b="1" dirty="0">
                <a:solidFill>
                  <a:srgbClr val="006666"/>
                </a:solidFill>
                <a:latin typeface="Times New Roman" pitchFamily="18" charset="0"/>
                <a:sym typeface="Symbol" pitchFamily="18" charset="2"/>
              </a:rPr>
              <a:t>对、</a:t>
            </a:r>
            <a:r>
              <a:rPr kumimoji="1" lang="en-US" altLang="zh-CN" sz="2400" b="1" dirty="0">
                <a:solidFill>
                  <a:srgbClr val="006666"/>
                </a:solidFill>
                <a:latin typeface="Times New Roman" pitchFamily="18" charset="0"/>
                <a:sym typeface="Symbol" pitchFamily="18" charset="2"/>
              </a:rPr>
              <a:t>50</a:t>
            </a:r>
            <a:r>
              <a:rPr kumimoji="1" lang="zh-CN" altLang="en-US" sz="2400" b="1" dirty="0">
                <a:solidFill>
                  <a:srgbClr val="006666"/>
                </a:solidFill>
                <a:latin typeface="Times New Roman" pitchFamily="18" charset="0"/>
                <a:sym typeface="Symbol" pitchFamily="18" charset="2"/>
              </a:rPr>
              <a:t>对、</a:t>
            </a:r>
            <a:r>
              <a:rPr kumimoji="1" lang="en-US" altLang="zh-CN" sz="2400" b="1" dirty="0">
                <a:solidFill>
                  <a:srgbClr val="006666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kumimoji="1" lang="zh-CN" altLang="en-US" sz="2400" b="1" dirty="0">
                <a:solidFill>
                  <a:srgbClr val="006666"/>
                </a:solidFill>
                <a:latin typeface="Times New Roman" pitchFamily="18" charset="0"/>
                <a:sym typeface="Symbol" pitchFamily="18" charset="2"/>
              </a:rPr>
              <a:t>对</a:t>
            </a:r>
          </a:p>
          <a:p>
            <a:pPr eaLnBrk="0" hangingPunct="0">
              <a:lnSpc>
                <a:spcPct val="100000"/>
              </a:lnSpc>
              <a:buClrTx/>
              <a:buFontTx/>
              <a:buNone/>
            </a:pPr>
            <a:r>
              <a:rPr kumimoji="1" lang="en-US" altLang="zh-CN" sz="2400" b="1" dirty="0">
                <a:solidFill>
                  <a:srgbClr val="006666"/>
                </a:solidFill>
                <a:latin typeface="Times New Roman" pitchFamily="18" charset="0"/>
                <a:sym typeface="Symbol" pitchFamily="18" charset="2"/>
              </a:rPr>
              <a:t>--</a:t>
            </a:r>
            <a:r>
              <a:rPr kumimoji="1" lang="zh-CN" altLang="en-US" sz="2400" b="1" dirty="0">
                <a:solidFill>
                  <a:srgbClr val="006666"/>
                </a:solidFill>
                <a:latin typeface="Times New Roman" pitchFamily="18" charset="0"/>
                <a:sym typeface="Symbol" pitchFamily="18" charset="2"/>
              </a:rPr>
              <a:t>典型连接距离</a:t>
            </a:r>
            <a:r>
              <a:rPr kumimoji="1" lang="en-US" altLang="zh-CN" sz="2400" b="1" dirty="0">
                <a:solidFill>
                  <a:srgbClr val="006666"/>
                </a:solidFill>
                <a:latin typeface="Times New Roman" pitchFamily="18" charset="0"/>
                <a:sym typeface="Symbol" pitchFamily="18" charset="2"/>
              </a:rPr>
              <a:t>100m</a:t>
            </a:r>
            <a:r>
              <a:rPr kumimoji="1" lang="zh-CN" altLang="en-US" sz="2400" b="1" dirty="0">
                <a:solidFill>
                  <a:srgbClr val="006666"/>
                </a:solidFill>
                <a:latin typeface="Times New Roman" pitchFamily="18" charset="0"/>
                <a:sym typeface="Symbol" pitchFamily="18" charset="2"/>
              </a:rPr>
              <a:t>（</a:t>
            </a:r>
            <a:r>
              <a:rPr kumimoji="1" lang="en-US" altLang="zh-CN" sz="2400" b="1" dirty="0">
                <a:solidFill>
                  <a:srgbClr val="006666"/>
                </a:solidFill>
                <a:latin typeface="Times New Roman" pitchFamily="18" charset="0"/>
                <a:sym typeface="Symbol" pitchFamily="18" charset="2"/>
              </a:rPr>
              <a:t>LAN</a:t>
            </a:r>
            <a:r>
              <a:rPr kumimoji="1" lang="zh-CN" altLang="en-US" sz="2400" b="1" dirty="0">
                <a:solidFill>
                  <a:srgbClr val="006666"/>
                </a:solidFill>
                <a:latin typeface="Times New Roman" pitchFamily="18" charset="0"/>
                <a:sym typeface="Symbol" pitchFamily="18" charset="2"/>
              </a:rPr>
              <a:t>）</a:t>
            </a:r>
          </a:p>
          <a:p>
            <a:pPr eaLnBrk="0" hangingPunct="0">
              <a:lnSpc>
                <a:spcPct val="100000"/>
              </a:lnSpc>
              <a:buClrTx/>
              <a:buFontTx/>
              <a:buNone/>
            </a:pPr>
            <a:r>
              <a:rPr kumimoji="1" lang="en-US" altLang="zh-CN" sz="2400" b="1" dirty="0">
                <a:solidFill>
                  <a:srgbClr val="006666"/>
                </a:solidFill>
                <a:latin typeface="Times New Roman" pitchFamily="18" charset="0"/>
                <a:sym typeface="Symbol" pitchFamily="18" charset="2"/>
              </a:rPr>
              <a:t>--RJ45</a:t>
            </a:r>
            <a:r>
              <a:rPr kumimoji="1" lang="zh-CN" altLang="en-US" sz="2400" b="1" dirty="0">
                <a:solidFill>
                  <a:srgbClr val="006666"/>
                </a:solidFill>
                <a:latin typeface="Times New Roman" pitchFamily="18" charset="0"/>
                <a:sym typeface="Symbol" pitchFamily="18" charset="2"/>
              </a:rPr>
              <a:t>插座、插头</a:t>
            </a:r>
          </a:p>
          <a:p>
            <a:pPr eaLnBrk="0" hangingPunct="0">
              <a:lnSpc>
                <a:spcPct val="100000"/>
              </a:lnSpc>
              <a:buClrTx/>
              <a:buFontTx/>
              <a:buNone/>
            </a:pPr>
            <a:r>
              <a:rPr kumimoji="1" lang="en-US" altLang="zh-CN" sz="2400" b="1" dirty="0">
                <a:solidFill>
                  <a:srgbClr val="006666"/>
                </a:solidFill>
                <a:latin typeface="Times New Roman" pitchFamily="18" charset="0"/>
                <a:sym typeface="Symbol" pitchFamily="18" charset="2"/>
              </a:rPr>
              <a:t>--</a:t>
            </a:r>
            <a:r>
              <a:rPr kumimoji="1" lang="zh-CN" altLang="en-US" sz="2400" b="1" dirty="0">
                <a:solidFill>
                  <a:srgbClr val="006666"/>
                </a:solidFill>
                <a:latin typeface="Times New Roman" pitchFamily="18" charset="0"/>
                <a:sym typeface="Symbol" pitchFamily="18" charset="2"/>
              </a:rPr>
              <a:t>优缺点：</a:t>
            </a:r>
          </a:p>
          <a:p>
            <a:pPr eaLnBrk="0" hangingPunct="0">
              <a:lnSpc>
                <a:spcPct val="100000"/>
              </a:lnSpc>
              <a:buClrTx/>
              <a:buFontTx/>
              <a:buNone/>
            </a:pPr>
            <a:r>
              <a:rPr kumimoji="1" lang="zh-CN" altLang="en-US" sz="2400" b="1" dirty="0">
                <a:solidFill>
                  <a:srgbClr val="006666"/>
                </a:solidFill>
                <a:latin typeface="Times New Roman" pitchFamily="18" charset="0"/>
                <a:sym typeface="Symbol" pitchFamily="18" charset="2"/>
              </a:rPr>
              <a:t>      成本低</a:t>
            </a:r>
          </a:p>
          <a:p>
            <a:pPr eaLnBrk="0" hangingPunct="0">
              <a:lnSpc>
                <a:spcPct val="100000"/>
              </a:lnSpc>
              <a:buClrTx/>
              <a:buFontTx/>
              <a:buNone/>
            </a:pPr>
            <a:r>
              <a:rPr kumimoji="1" lang="zh-CN" altLang="en-US" sz="2400" b="1" dirty="0">
                <a:solidFill>
                  <a:srgbClr val="006666"/>
                </a:solidFill>
                <a:latin typeface="Times New Roman" pitchFamily="18" charset="0"/>
                <a:sym typeface="Symbol" pitchFamily="18" charset="2"/>
              </a:rPr>
              <a:t>      组装密度高、节省空间</a:t>
            </a:r>
          </a:p>
          <a:p>
            <a:pPr eaLnBrk="0" hangingPunct="0">
              <a:lnSpc>
                <a:spcPct val="100000"/>
              </a:lnSpc>
              <a:buClrTx/>
              <a:buFontTx/>
              <a:buNone/>
            </a:pPr>
            <a:r>
              <a:rPr kumimoji="1" lang="zh-CN" altLang="en-US" sz="2400" b="1" dirty="0">
                <a:solidFill>
                  <a:srgbClr val="006666"/>
                </a:solidFill>
                <a:latin typeface="Times New Roman" pitchFamily="18" charset="0"/>
                <a:sym typeface="Symbol" pitchFamily="18" charset="2"/>
              </a:rPr>
              <a:t>      安装容易（综合布线系统）</a:t>
            </a:r>
          </a:p>
          <a:p>
            <a:pPr eaLnBrk="0" hangingPunct="0">
              <a:lnSpc>
                <a:spcPct val="100000"/>
              </a:lnSpc>
              <a:buClrTx/>
              <a:buFontTx/>
              <a:buNone/>
            </a:pPr>
            <a:r>
              <a:rPr kumimoji="1" lang="zh-CN" altLang="en-US" sz="2400" b="1" dirty="0">
                <a:solidFill>
                  <a:srgbClr val="006666"/>
                </a:solidFill>
                <a:latin typeface="Times New Roman" pitchFamily="18" charset="0"/>
                <a:sym typeface="Symbol" pitchFamily="18" charset="2"/>
              </a:rPr>
              <a:t>      平衡传输（高速率）</a:t>
            </a:r>
          </a:p>
          <a:p>
            <a:pPr eaLnBrk="0" hangingPunct="0">
              <a:lnSpc>
                <a:spcPct val="100000"/>
              </a:lnSpc>
              <a:buClrTx/>
              <a:buFontTx/>
              <a:buNone/>
            </a:pPr>
            <a:r>
              <a:rPr kumimoji="1" lang="zh-CN" altLang="en-US" sz="2400" b="1" dirty="0">
                <a:solidFill>
                  <a:srgbClr val="006666"/>
                </a:solidFill>
                <a:latin typeface="Times New Roman" pitchFamily="18" charset="0"/>
                <a:sym typeface="Symbol" pitchFamily="18" charset="2"/>
              </a:rPr>
              <a:t>      抗干扰性一般</a:t>
            </a:r>
          </a:p>
          <a:p>
            <a:pPr eaLnBrk="0" hangingPunct="0">
              <a:lnSpc>
                <a:spcPct val="100000"/>
              </a:lnSpc>
              <a:buClrTx/>
              <a:buFontTx/>
              <a:buNone/>
            </a:pPr>
            <a:r>
              <a:rPr kumimoji="1" lang="zh-CN" altLang="en-US" sz="2400" b="1" dirty="0">
                <a:solidFill>
                  <a:srgbClr val="006666"/>
                </a:solidFill>
                <a:latin typeface="Times New Roman" pitchFamily="18" charset="0"/>
                <a:sym typeface="Symbol" pitchFamily="18" charset="2"/>
              </a:rPr>
              <a:t>      连接距离短</a:t>
            </a:r>
          </a:p>
        </p:txBody>
      </p:sp>
      <p:sp>
        <p:nvSpPr>
          <p:cNvPr id="61" name="动作按钮: 第一张 60">
            <a:hlinkClick r:id="rId2" action="ppaction://hlinksldjump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计算机网络技术</a:t>
            </a: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湖北信息工程学校</a:t>
            </a: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0C41-7278-4B43-9CB7-82DBE27F83E9}" type="slidenum">
              <a:rPr lang="en-US" altLang="zh-CN" smtClean="0"/>
              <a:pPr/>
              <a:t>7</a:t>
            </a:fld>
            <a:endParaRPr lang="en-US" altLang="ko-KR" dirty="0"/>
          </a:p>
        </p:txBody>
      </p:sp>
      <p:sp>
        <p:nvSpPr>
          <p:cNvPr id="678914" name="Rectangle 2"/>
          <p:cNvSpPr>
            <a:spLocks noChangeArrowheads="1"/>
          </p:cNvSpPr>
          <p:nvPr/>
        </p:nvSpPr>
        <p:spPr bwMode="auto">
          <a:xfrm>
            <a:off x="1020763" y="1700213"/>
            <a:ext cx="751205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/>
              <a:t>屏蔽双绞线</a:t>
            </a:r>
            <a:r>
              <a:rPr lang="en-US" altLang="zh-CN" b="1"/>
              <a:t>(STP)              </a:t>
            </a:r>
            <a:r>
              <a:rPr lang="zh-CN" altLang="en-US" b="1"/>
              <a:t>非屏蔽双绞线</a:t>
            </a:r>
            <a:r>
              <a:rPr lang="en-US" altLang="zh-CN" b="1"/>
              <a:t>(UTP)</a:t>
            </a:r>
          </a:p>
        </p:txBody>
      </p:sp>
      <p:sp>
        <p:nvSpPr>
          <p:cNvPr id="678915" name="Rectangle 3"/>
          <p:cNvSpPr>
            <a:spLocks noChangeArrowheads="1"/>
          </p:cNvSpPr>
          <p:nvPr/>
        </p:nvSpPr>
        <p:spPr bwMode="auto">
          <a:xfrm>
            <a:off x="728663" y="2420938"/>
            <a:ext cx="35560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>
                <a:solidFill>
                  <a:srgbClr val="006666"/>
                </a:solidFill>
                <a:latin typeface="Arial" charset="0"/>
              </a:rPr>
              <a:t>以铝箔屏蔽以减少干扰和串音，应用较少</a:t>
            </a:r>
          </a:p>
        </p:txBody>
      </p:sp>
      <p:pic>
        <p:nvPicPr>
          <p:cNvPr id="678916" name="Picture 4"/>
          <p:cNvPicPr>
            <a:picLocks noChangeArrowheads="1"/>
          </p:cNvPicPr>
          <p:nvPr/>
        </p:nvPicPr>
        <p:blipFill>
          <a:blip r:embed="rId2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00438"/>
            <a:ext cx="2970212" cy="2449512"/>
          </a:xfrm>
          <a:prstGeom prst="rect">
            <a:avLst/>
          </a:prstGeom>
          <a:noFill/>
          <a:ln w="507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8917" name="Picture 5"/>
          <p:cNvPicPr>
            <a:picLocks noChangeArrowheads="1"/>
          </p:cNvPicPr>
          <p:nvPr/>
        </p:nvPicPr>
        <p:blipFill>
          <a:blip r:embed="rId3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00438"/>
            <a:ext cx="2992438" cy="2449512"/>
          </a:xfrm>
          <a:prstGeom prst="rect">
            <a:avLst/>
          </a:prstGeom>
          <a:noFill/>
          <a:ln w="507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8918" name="Rectangle 6"/>
          <p:cNvSpPr>
            <a:spLocks noChangeArrowheads="1"/>
          </p:cNvSpPr>
          <p:nvPr/>
        </p:nvSpPr>
        <p:spPr bwMode="auto">
          <a:xfrm>
            <a:off x="5148263" y="2420938"/>
            <a:ext cx="345598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>
                <a:solidFill>
                  <a:srgbClr val="006666"/>
                </a:solidFill>
              </a:rPr>
              <a:t>无任何屏蔽层，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b="1">
                <a:solidFill>
                  <a:srgbClr val="006666"/>
                </a:solidFill>
              </a:rPr>
              <a:t>应用广泛</a:t>
            </a:r>
          </a:p>
        </p:txBody>
      </p:sp>
      <p:sp>
        <p:nvSpPr>
          <p:cNvPr id="678920" name="Rectangle 8"/>
          <p:cNvSpPr>
            <a:spLocks noChangeArrowheads="1"/>
          </p:cNvSpPr>
          <p:nvPr/>
        </p:nvSpPr>
        <p:spPr bwMode="auto">
          <a:xfrm>
            <a:off x="447675" y="1268413"/>
            <a:ext cx="3187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lnSpc>
                <a:spcPct val="100000"/>
              </a:lnSpc>
              <a:buFont typeface="Wingdings" pitchFamily="2" charset="2"/>
              <a:buChar char="v"/>
            </a:pPr>
            <a:r>
              <a:rPr lang="zh-CN" altLang="en-US" sz="3200" b="1">
                <a:solidFill>
                  <a:schemeClr val="tx1"/>
                </a:solidFill>
              </a:rPr>
              <a:t>  双绞线的分类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white">
          <a:xfrm>
            <a:off x="228600" y="188913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</a:rPr>
              <a:t>   </a:t>
            </a:r>
            <a:r>
              <a:rPr lang="zh-CN" altLang="en-US" sz="4000" b="1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传输</a:t>
            </a:r>
            <a:r>
              <a:rPr lang="zh-CN" altLang="en-US" sz="40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介质</a:t>
            </a:r>
            <a:r>
              <a:rPr lang="en-US" altLang="zh-CN" sz="36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—</a:t>
            </a:r>
            <a:r>
              <a:rPr lang="zh-CN" altLang="en-US" sz="36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有线传输介质</a:t>
            </a:r>
            <a:endParaRPr lang="zh-CN" altLang="en-US" sz="36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" name="动作按钮: 第一张 12">
            <a:hlinkClick r:id="rId4" action="ppaction://hlinksldjump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idx="1"/>
          </p:nvPr>
        </p:nvSpPr>
        <p:spPr>
          <a:xfrm>
            <a:off x="1319089" y="4293096"/>
            <a:ext cx="7508875" cy="177964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800" dirty="0">
                <a:solidFill>
                  <a:srgbClr val="006666"/>
                </a:solidFill>
              </a:rPr>
              <a:t>该类双绞线的最高传输频率为</a:t>
            </a:r>
            <a:r>
              <a:rPr lang="en-US" altLang="zh-CN" sz="2800" dirty="0">
                <a:solidFill>
                  <a:srgbClr val="006666"/>
                </a:solidFill>
              </a:rPr>
              <a:t>20MHz</a:t>
            </a:r>
            <a:r>
              <a:rPr lang="zh-CN" altLang="en-US" sz="2800" dirty="0">
                <a:solidFill>
                  <a:srgbClr val="006666"/>
                </a:solidFill>
              </a:rPr>
              <a:t>，最高传</a:t>
            </a:r>
          </a:p>
          <a:p>
            <a:pPr>
              <a:buFont typeface="Wingdings" pitchFamily="2" charset="2"/>
              <a:buNone/>
            </a:pPr>
            <a:r>
              <a:rPr lang="zh-CN" altLang="en-US" sz="2800" dirty="0">
                <a:solidFill>
                  <a:srgbClr val="006666"/>
                </a:solidFill>
              </a:rPr>
              <a:t>输速率为</a:t>
            </a:r>
            <a:r>
              <a:rPr lang="en-US" altLang="zh-CN" sz="2800" dirty="0">
                <a:solidFill>
                  <a:srgbClr val="006666"/>
                </a:solidFill>
              </a:rPr>
              <a:t>16Mbit/s</a:t>
            </a:r>
            <a:r>
              <a:rPr lang="zh-CN" altLang="en-US" sz="2800" dirty="0">
                <a:solidFill>
                  <a:srgbClr val="006666"/>
                </a:solidFill>
              </a:rPr>
              <a:t>，可用于语音传输和最高传</a:t>
            </a:r>
          </a:p>
          <a:p>
            <a:pPr>
              <a:buFont typeface="Wingdings" pitchFamily="2" charset="2"/>
              <a:buNone/>
            </a:pPr>
            <a:r>
              <a:rPr lang="zh-CN" altLang="en-US" sz="2800" dirty="0">
                <a:solidFill>
                  <a:srgbClr val="006666"/>
                </a:solidFill>
              </a:rPr>
              <a:t>输速率为</a:t>
            </a:r>
            <a:r>
              <a:rPr lang="en-US" altLang="zh-CN" sz="2800" dirty="0">
                <a:solidFill>
                  <a:srgbClr val="006666"/>
                </a:solidFill>
              </a:rPr>
              <a:t>16Mbit/s</a:t>
            </a:r>
            <a:r>
              <a:rPr lang="zh-CN" altLang="en-US" sz="2800" dirty="0">
                <a:solidFill>
                  <a:srgbClr val="006666"/>
                </a:solidFill>
              </a:rPr>
              <a:t>的数据传输。 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 dirty="0"/>
              <a:t>计算机网络技术</a:t>
            </a: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湖北信息工程学校</a:t>
            </a: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83C19-A063-4FCD-9D3B-B473EC77313C}" type="slidenum">
              <a:rPr lang="en-US" altLang="zh-CN" smtClean="0"/>
              <a:pPr/>
              <a:t>8</a:t>
            </a:fld>
            <a:endParaRPr lang="en-US" altLang="ko-KR" dirty="0"/>
          </a:p>
        </p:txBody>
      </p:sp>
      <p:sp>
        <p:nvSpPr>
          <p:cNvPr id="680964" name="Rectangle 4"/>
          <p:cNvSpPr>
            <a:spLocks noChangeArrowheads="1"/>
          </p:cNvSpPr>
          <p:nvPr/>
        </p:nvSpPr>
        <p:spPr bwMode="auto">
          <a:xfrm>
            <a:off x="468313" y="1052736"/>
            <a:ext cx="3384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>
              <a:lnSpc>
                <a:spcPct val="100000"/>
              </a:lnSpc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zh-CN" altLang="en-US" sz="3200" b="1" dirty="0"/>
              <a:t>  </a:t>
            </a:r>
            <a:r>
              <a:rPr lang="en-US" altLang="zh-CN" sz="3200" b="1" dirty="0"/>
              <a:t>3</a:t>
            </a:r>
            <a:r>
              <a:rPr lang="zh-CN" altLang="en-US" sz="3200" b="1" dirty="0"/>
              <a:t>类双绞线</a:t>
            </a:r>
          </a:p>
        </p:txBody>
      </p:sp>
      <p:sp>
        <p:nvSpPr>
          <p:cNvPr id="680965" name="Rectangle 5"/>
          <p:cNvSpPr>
            <a:spLocks noChangeArrowheads="1"/>
          </p:cNvSpPr>
          <p:nvPr/>
        </p:nvSpPr>
        <p:spPr bwMode="auto">
          <a:xfrm>
            <a:off x="468313" y="3573016"/>
            <a:ext cx="3384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>
              <a:lnSpc>
                <a:spcPct val="100000"/>
              </a:lnSpc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zh-CN" altLang="en-US" sz="3200" b="1" dirty="0"/>
              <a:t>  </a:t>
            </a:r>
            <a:r>
              <a:rPr lang="en-US" altLang="zh-CN" sz="3200" b="1" dirty="0"/>
              <a:t>4</a:t>
            </a:r>
            <a:r>
              <a:rPr lang="zh-CN" altLang="en-US" sz="3200" b="1" dirty="0"/>
              <a:t>类双绞线</a:t>
            </a:r>
          </a:p>
        </p:txBody>
      </p:sp>
      <p:sp>
        <p:nvSpPr>
          <p:cNvPr id="680966" name="Rectangle 6"/>
          <p:cNvSpPr>
            <a:spLocks noChangeArrowheads="1"/>
          </p:cNvSpPr>
          <p:nvPr/>
        </p:nvSpPr>
        <p:spPr bwMode="auto">
          <a:xfrm>
            <a:off x="1331913" y="1772816"/>
            <a:ext cx="7180262" cy="154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lnSpc>
                <a:spcPct val="100000"/>
              </a:lnSpc>
            </a:pPr>
            <a:r>
              <a:rPr lang="en-US" altLang="zh-CN" b="1" dirty="0">
                <a:solidFill>
                  <a:srgbClr val="006666"/>
                </a:solidFill>
              </a:rPr>
              <a:t>3</a:t>
            </a:r>
            <a:r>
              <a:rPr lang="zh-CN" altLang="en-US" b="1" dirty="0">
                <a:solidFill>
                  <a:srgbClr val="006666"/>
                </a:solidFill>
              </a:rPr>
              <a:t>类双绞线的最高传输频率为</a:t>
            </a:r>
            <a:r>
              <a:rPr lang="en-US" altLang="zh-CN" b="1" dirty="0">
                <a:solidFill>
                  <a:srgbClr val="006666"/>
                </a:solidFill>
              </a:rPr>
              <a:t>16MHz</a:t>
            </a:r>
            <a:r>
              <a:rPr lang="zh-CN" altLang="en-US" b="1" dirty="0">
                <a:solidFill>
                  <a:srgbClr val="006666"/>
                </a:solidFill>
              </a:rPr>
              <a:t>，最高传</a:t>
            </a:r>
          </a:p>
          <a:p>
            <a:pPr marL="342900" indent="-342900" algn="l">
              <a:lnSpc>
                <a:spcPct val="100000"/>
              </a:lnSpc>
            </a:pPr>
            <a:r>
              <a:rPr lang="zh-CN" altLang="en-US" b="1" dirty="0">
                <a:solidFill>
                  <a:srgbClr val="006666"/>
                </a:solidFill>
              </a:rPr>
              <a:t>输速率为</a:t>
            </a:r>
            <a:r>
              <a:rPr lang="en-US" altLang="zh-CN" b="1" dirty="0">
                <a:solidFill>
                  <a:srgbClr val="006666"/>
                </a:solidFill>
              </a:rPr>
              <a:t>10Mbit/s</a:t>
            </a:r>
            <a:r>
              <a:rPr lang="zh-CN" altLang="en-US" b="1" dirty="0">
                <a:solidFill>
                  <a:srgbClr val="006666"/>
                </a:solidFill>
              </a:rPr>
              <a:t>，用于语音和最高传输速率</a:t>
            </a:r>
          </a:p>
          <a:p>
            <a:pPr marL="342900" indent="-342900" algn="l">
              <a:lnSpc>
                <a:spcPct val="100000"/>
              </a:lnSpc>
            </a:pPr>
            <a:r>
              <a:rPr lang="zh-CN" altLang="en-US" b="1" dirty="0">
                <a:solidFill>
                  <a:srgbClr val="006666"/>
                </a:solidFill>
              </a:rPr>
              <a:t>为</a:t>
            </a:r>
            <a:r>
              <a:rPr lang="en-US" altLang="zh-CN" b="1" dirty="0">
                <a:solidFill>
                  <a:srgbClr val="006666"/>
                </a:solidFill>
              </a:rPr>
              <a:t>10Mbit/s</a:t>
            </a:r>
            <a:r>
              <a:rPr lang="zh-CN" altLang="en-US" b="1" dirty="0">
                <a:solidFill>
                  <a:srgbClr val="006666"/>
                </a:solidFill>
              </a:rPr>
              <a:t>的数据传输。</a:t>
            </a:r>
            <a:r>
              <a:rPr lang="zh-CN" altLang="en-US" dirty="0">
                <a:solidFill>
                  <a:srgbClr val="006666"/>
                </a:solidFill>
              </a:rPr>
              <a:t> 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white">
          <a:xfrm>
            <a:off x="228600" y="188913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</a:rPr>
              <a:t>   </a:t>
            </a:r>
            <a:r>
              <a:rPr lang="zh-CN" altLang="en-US" sz="4000" b="1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传输</a:t>
            </a:r>
            <a:r>
              <a:rPr lang="zh-CN" altLang="en-US" sz="40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介质</a:t>
            </a:r>
            <a:r>
              <a:rPr lang="en-US" altLang="zh-CN" sz="36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—</a:t>
            </a:r>
            <a:r>
              <a:rPr lang="zh-CN" altLang="en-US" sz="36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有线传输介质</a:t>
            </a:r>
            <a:endParaRPr lang="zh-CN" altLang="en-US" sz="36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" name="动作按钮: 第一张 11">
            <a:hlinkClick r:id="rId3" action="ppaction://hlinksldjump" highlightClick="1"/>
          </p:cNvPr>
          <p:cNvSpPr/>
          <p:nvPr/>
        </p:nvSpPr>
        <p:spPr>
          <a:xfrm>
            <a:off x="8820472" y="6597352"/>
            <a:ext cx="323528" cy="2606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idx="1"/>
          </p:nvPr>
        </p:nvSpPr>
        <p:spPr>
          <a:xfrm>
            <a:off x="1023938" y="4389438"/>
            <a:ext cx="7508875" cy="55927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800" dirty="0">
                <a:solidFill>
                  <a:srgbClr val="006666"/>
                </a:solidFill>
              </a:rPr>
              <a:t>与</a:t>
            </a:r>
            <a:r>
              <a:rPr lang="en-US" altLang="zh-CN" sz="2800" dirty="0">
                <a:solidFill>
                  <a:srgbClr val="006666"/>
                </a:solidFill>
              </a:rPr>
              <a:t>5</a:t>
            </a:r>
            <a:r>
              <a:rPr lang="zh-CN" altLang="en-US" sz="2800" dirty="0">
                <a:solidFill>
                  <a:srgbClr val="006666"/>
                </a:solidFill>
              </a:rPr>
              <a:t>类双绞线相比，超</a:t>
            </a:r>
            <a:r>
              <a:rPr lang="en-US" altLang="zh-CN" sz="2800" dirty="0">
                <a:solidFill>
                  <a:srgbClr val="006666"/>
                </a:solidFill>
              </a:rPr>
              <a:t>5</a:t>
            </a:r>
            <a:r>
              <a:rPr lang="zh-CN" altLang="en-US" sz="2800" dirty="0">
                <a:solidFill>
                  <a:srgbClr val="006666"/>
                </a:solidFill>
              </a:rPr>
              <a:t>类双绞线的衰减和串扰</a:t>
            </a:r>
          </a:p>
          <a:p>
            <a:pPr>
              <a:buFont typeface="Wingdings" pitchFamily="2" charset="2"/>
              <a:buNone/>
            </a:pPr>
            <a:r>
              <a:rPr lang="zh-CN" altLang="en-US" sz="2800" dirty="0">
                <a:solidFill>
                  <a:srgbClr val="006666"/>
                </a:solidFill>
              </a:rPr>
              <a:t>更小，可提供更坚实的网络基础，满足大多数</a:t>
            </a:r>
          </a:p>
          <a:p>
            <a:pPr>
              <a:buFont typeface="Wingdings" pitchFamily="2" charset="2"/>
              <a:buNone/>
            </a:pPr>
            <a:r>
              <a:rPr lang="zh-CN" altLang="en-US" sz="2800" dirty="0">
                <a:solidFill>
                  <a:srgbClr val="006666"/>
                </a:solidFill>
              </a:rPr>
              <a:t>应用的需求。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计算机网络技术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湖北信息工程学校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2DC7-8D5D-45D9-AF3D-74BE886EE821}" type="slidenum">
              <a:rPr lang="en-US" altLang="zh-CN" smtClean="0"/>
              <a:pPr/>
              <a:t>9</a:t>
            </a:fld>
            <a:endParaRPr lang="en-US" altLang="ko-KR" dirty="0"/>
          </a:p>
        </p:txBody>
      </p:sp>
      <p:sp>
        <p:nvSpPr>
          <p:cNvPr id="681987" name="Rectangle 3"/>
          <p:cNvSpPr>
            <a:spLocks noChangeArrowheads="1"/>
          </p:cNvSpPr>
          <p:nvPr/>
        </p:nvSpPr>
        <p:spPr bwMode="auto">
          <a:xfrm>
            <a:off x="179388" y="1481138"/>
            <a:ext cx="3384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>
              <a:lnSpc>
                <a:spcPct val="100000"/>
              </a:lnSpc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zh-CN" altLang="en-US" sz="3200" b="1"/>
              <a:t>  </a:t>
            </a:r>
            <a:r>
              <a:rPr lang="en-US" altLang="en-US" sz="3200" b="1"/>
              <a:t>5类双绞线</a:t>
            </a:r>
            <a:endParaRPr lang="zh-CN" altLang="en-US" sz="3200" b="1"/>
          </a:p>
        </p:txBody>
      </p:sp>
      <p:sp>
        <p:nvSpPr>
          <p:cNvPr id="681988" name="Rectangle 4"/>
          <p:cNvSpPr>
            <a:spLocks noChangeArrowheads="1"/>
          </p:cNvSpPr>
          <p:nvPr/>
        </p:nvSpPr>
        <p:spPr bwMode="auto">
          <a:xfrm>
            <a:off x="250825" y="3573463"/>
            <a:ext cx="3384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>
              <a:lnSpc>
                <a:spcPct val="100000"/>
              </a:lnSpc>
              <a:buClr>
                <a:schemeClr val="tx2"/>
              </a:buClr>
              <a:buSzPct val="75000"/>
              <a:buFont typeface="Wingdings" pitchFamily="2" charset="2"/>
              <a:buBlip>
                <a:blip r:embed="rId2"/>
              </a:buBlip>
            </a:pPr>
            <a:r>
              <a:rPr lang="zh-CN" altLang="en-US" sz="3200" b="1"/>
              <a:t>  </a:t>
            </a:r>
            <a:r>
              <a:rPr lang="en-US" altLang="en-US" sz="3200" b="1"/>
              <a:t>超5类双绞线</a:t>
            </a:r>
            <a:endParaRPr lang="zh-CN" altLang="en-US" sz="3200" b="1"/>
          </a:p>
        </p:txBody>
      </p:sp>
      <p:sp>
        <p:nvSpPr>
          <p:cNvPr id="681989" name="Rectangle 5"/>
          <p:cNvSpPr>
            <a:spLocks noChangeArrowheads="1"/>
          </p:cNvSpPr>
          <p:nvPr/>
        </p:nvSpPr>
        <p:spPr bwMode="auto">
          <a:xfrm>
            <a:off x="1065213" y="2252663"/>
            <a:ext cx="7107237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lnSpc>
                <a:spcPct val="100000"/>
              </a:lnSpc>
            </a:pPr>
            <a:r>
              <a:rPr lang="en-US" altLang="zh-CN" b="1">
                <a:solidFill>
                  <a:srgbClr val="006666"/>
                </a:solidFill>
              </a:rPr>
              <a:t>5类双绞线电缆使用了特殊的绝缘材料，使其</a:t>
            </a:r>
          </a:p>
          <a:p>
            <a:pPr marL="342900" indent="-342900" algn="l">
              <a:lnSpc>
                <a:spcPct val="100000"/>
              </a:lnSpc>
            </a:pPr>
            <a:r>
              <a:rPr lang="en-US" altLang="zh-CN" b="1">
                <a:solidFill>
                  <a:srgbClr val="006666"/>
                </a:solidFill>
              </a:rPr>
              <a:t>最高传输频率达到100MHz</a:t>
            </a:r>
            <a:r>
              <a:rPr lang="zh-CN" altLang="en-US" b="1">
                <a:solidFill>
                  <a:srgbClr val="006666"/>
                </a:solidFill>
              </a:rPr>
              <a:t>。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white">
          <a:xfrm>
            <a:off x="228600" y="188913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ea typeface="隶书" pitchFamily="49" charset="-122"/>
              </a:rPr>
              <a:t>   </a:t>
            </a:r>
            <a:r>
              <a:rPr lang="zh-CN" altLang="en-US" sz="4000" b="1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传输</a:t>
            </a:r>
            <a:r>
              <a:rPr lang="zh-CN" altLang="en-US" sz="40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介质</a:t>
            </a:r>
            <a:r>
              <a:rPr lang="en-US" altLang="zh-CN" sz="36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—</a:t>
            </a:r>
            <a:r>
              <a:rPr lang="zh-CN" altLang="en-US" sz="3600" b="1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有线传输介质</a:t>
            </a:r>
            <a:endParaRPr lang="zh-CN" altLang="en-US" sz="360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11003</TotalTime>
  <Words>1500</Words>
  <Application>Microsoft Office PowerPoint</Application>
  <PresentationFormat>全屏显示(4:3)</PresentationFormat>
  <Paragraphs>317</Paragraphs>
  <Slides>26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8" baseType="lpstr">
      <vt:lpstr>龙腾四海</vt:lpstr>
      <vt:lpstr>Bitmap Image</vt:lpstr>
      <vt:lpstr>网络传输介质 </vt:lpstr>
      <vt:lpstr>PowerPoint 演示文稿</vt:lpstr>
      <vt:lpstr> 网络传输介质简介</vt:lpstr>
      <vt:lpstr> </vt:lpstr>
      <vt:lpstr>网络传输介质分类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网络传输介质</dc:title>
  <dc:creator>Administrator</dc:creator>
  <cp:lastModifiedBy>pp</cp:lastModifiedBy>
  <cp:revision>16</cp:revision>
  <dcterms:created xsi:type="dcterms:W3CDTF">2009-02-07T13:23:09Z</dcterms:created>
  <dcterms:modified xsi:type="dcterms:W3CDTF">2019-09-24T01:56:50Z</dcterms:modified>
</cp:coreProperties>
</file>